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0" r:id="rId2"/>
    <p:sldId id="275" r:id="rId3"/>
    <p:sldId id="270" r:id="rId4"/>
    <p:sldId id="269" r:id="rId5"/>
    <p:sldId id="271" r:id="rId6"/>
    <p:sldId id="276" r:id="rId7"/>
    <p:sldId id="277"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3E1AED-6F23-4C8A-919D-6AE87F975306}" type="datetimeFigureOut">
              <a:rPr lang="es-ES" smtClean="0"/>
              <a:pPr/>
              <a:t>28/01/2021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80F3DD-D881-4EDA-9EE4-1C2E92831606}"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38774BB-1E38-4FBB-9242-98E935D52874}" type="datetimeFigureOut">
              <a:rPr lang="es-ES" smtClean="0"/>
              <a:pPr/>
              <a:t>28/01/2021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428446B-6848-45AE-A810-2DCD8B7E44F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774BB-1E38-4FBB-9242-98E935D52874}" type="datetimeFigureOut">
              <a:rPr lang="es-ES" smtClean="0"/>
              <a:pPr/>
              <a:t>28/01/2021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8446B-6848-45AE-A810-2DCD8B7E44F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00042"/>
            <a:ext cx="8229600" cy="3857652"/>
          </a:xfrm>
        </p:spPr>
        <p:txBody>
          <a:bodyPr>
            <a:normAutofit fontScale="90000"/>
          </a:bodyPr>
          <a:lstStyle/>
          <a:p>
            <a:r>
              <a:rPr lang="es-ES" sz="3100" dirty="0" smtClean="0">
                <a:latin typeface="Arial" pitchFamily="34" charset="0"/>
                <a:cs typeface="Arial" pitchFamily="34" charset="0"/>
              </a:rPr>
              <a:t/>
            </a:r>
            <a:br>
              <a:rPr lang="es-ES" sz="3100" dirty="0" smtClean="0">
                <a:latin typeface="Arial" pitchFamily="34" charset="0"/>
                <a:cs typeface="Arial" pitchFamily="34" charset="0"/>
              </a:rPr>
            </a:br>
            <a:r>
              <a:rPr lang="es-ES" sz="3100" dirty="0" smtClean="0">
                <a:latin typeface="Arial" pitchFamily="34" charset="0"/>
                <a:cs typeface="Arial" pitchFamily="34" charset="0"/>
              </a:rPr>
              <a:t> </a:t>
            </a:r>
            <a:r>
              <a:rPr lang="es-ES" sz="3100" b="1" dirty="0" smtClean="0">
                <a:latin typeface="Arial" pitchFamily="34" charset="0"/>
                <a:cs typeface="Arial" pitchFamily="34" charset="0"/>
              </a:rPr>
              <a:t>DIRECCIÓN DE EQUIPOS</a:t>
            </a:r>
            <a:br>
              <a:rPr lang="es-ES" sz="3100" b="1" dirty="0" smtClean="0">
                <a:latin typeface="Arial" pitchFamily="34" charset="0"/>
                <a:cs typeface="Arial" pitchFamily="34" charset="0"/>
              </a:rPr>
            </a:br>
            <a:r>
              <a:rPr lang="es-ES" sz="3100" b="1" dirty="0" smtClean="0">
                <a:latin typeface="Arial" pitchFamily="34" charset="0"/>
                <a:cs typeface="Arial" pitchFamily="34" charset="0"/>
              </a:rPr>
              <a:t>MINISTERIO DE LA CONSTRUCCIÓN </a:t>
            </a:r>
            <a:r>
              <a:rPr lang="es-ES" sz="3100" dirty="0" smtClean="0">
                <a:latin typeface="Arial" pitchFamily="34" charset="0"/>
                <a:cs typeface="Arial" pitchFamily="34" charset="0"/>
              </a:rPr>
              <a:t/>
            </a:r>
            <a:br>
              <a:rPr lang="es-ES" sz="3100" dirty="0" smtClean="0">
                <a:latin typeface="Arial" pitchFamily="34" charset="0"/>
                <a:cs typeface="Arial" pitchFamily="34" charset="0"/>
              </a:rPr>
            </a:br>
            <a:r>
              <a:rPr lang="es-ES" sz="3100" dirty="0" smtClean="0">
                <a:latin typeface="Arial" pitchFamily="34" charset="0"/>
                <a:cs typeface="Arial" pitchFamily="34" charset="0"/>
              </a:rPr>
              <a:t/>
            </a:r>
            <a:br>
              <a:rPr lang="es-ES" sz="3100" dirty="0" smtClean="0">
                <a:latin typeface="Arial" pitchFamily="34" charset="0"/>
                <a:cs typeface="Arial" pitchFamily="34" charset="0"/>
              </a:rPr>
            </a:br>
            <a:r>
              <a:rPr lang="es-ES" sz="3100" dirty="0" smtClean="0">
                <a:latin typeface="Arial" pitchFamily="34" charset="0"/>
                <a:cs typeface="Arial" pitchFamily="34" charset="0"/>
              </a:rPr>
              <a:t/>
            </a:r>
            <a:br>
              <a:rPr lang="es-ES" sz="3100" dirty="0" smtClean="0">
                <a:latin typeface="Arial" pitchFamily="34" charset="0"/>
                <a:cs typeface="Arial" pitchFamily="34" charset="0"/>
              </a:rPr>
            </a:br>
            <a:r>
              <a:rPr lang="es-ES" sz="3100" dirty="0" smtClean="0">
                <a:latin typeface="Arial" pitchFamily="34" charset="0"/>
                <a:cs typeface="Arial" pitchFamily="34" charset="0"/>
              </a:rPr>
              <a:t>PREPARACIÓN PARA LA CONFORMACIÓN  DEL PLAN  INVERSIONES DE EQUIPOS DE LA CONSTRUCCIÓN - 2022.</a:t>
            </a:r>
            <a:br>
              <a:rPr lang="es-ES" sz="3100" dirty="0" smtClean="0">
                <a:latin typeface="Arial" pitchFamily="34" charset="0"/>
                <a:cs typeface="Arial" pitchFamily="34" charset="0"/>
              </a:rPr>
            </a:br>
            <a:r>
              <a:rPr lang="es-ES" sz="3100" dirty="0" smtClean="0">
                <a:latin typeface="Arial" pitchFamily="34" charset="0"/>
                <a:cs typeface="Arial" pitchFamily="34" charset="0"/>
              </a:rPr>
              <a:t/>
            </a:r>
            <a:br>
              <a:rPr lang="es-ES" sz="3100" dirty="0" smtClean="0">
                <a:latin typeface="Arial" pitchFamily="34" charset="0"/>
                <a:cs typeface="Arial" pitchFamily="34" charset="0"/>
              </a:rPr>
            </a:br>
            <a:endParaRPr lang="es-ES" dirty="0"/>
          </a:p>
        </p:txBody>
      </p:sp>
      <p:pic>
        <p:nvPicPr>
          <p:cNvPr id="1028" name="Picture 4" descr="C:\Users\Daniel\Downloads\ASDFSDSD.jpg"/>
          <p:cNvPicPr>
            <a:picLocks noChangeAspect="1" noChangeArrowheads="1"/>
          </p:cNvPicPr>
          <p:nvPr/>
        </p:nvPicPr>
        <p:blipFill>
          <a:blip r:embed="rId2" cstate="print"/>
          <a:srcRect/>
          <a:stretch>
            <a:fillRect/>
          </a:stretch>
        </p:blipFill>
        <p:spPr bwMode="auto">
          <a:xfrm>
            <a:off x="6429388" y="4214818"/>
            <a:ext cx="2133600" cy="2133600"/>
          </a:xfrm>
          <a:prstGeom prst="rect">
            <a:avLst/>
          </a:prstGeom>
          <a:noFill/>
        </p:spPr>
      </p:pic>
      <p:pic>
        <p:nvPicPr>
          <p:cNvPr id="1029" name="Picture 5" descr="C:\Users\Daniel\Downloads\RHRHHFKH.jpg"/>
          <p:cNvPicPr>
            <a:picLocks noChangeAspect="1" noChangeArrowheads="1"/>
          </p:cNvPicPr>
          <p:nvPr/>
        </p:nvPicPr>
        <p:blipFill>
          <a:blip r:embed="rId3" cstate="print"/>
          <a:srcRect/>
          <a:stretch>
            <a:fillRect/>
          </a:stretch>
        </p:blipFill>
        <p:spPr bwMode="auto">
          <a:xfrm>
            <a:off x="857224" y="4357694"/>
            <a:ext cx="2209800" cy="2066925"/>
          </a:xfrm>
          <a:prstGeom prst="rect">
            <a:avLst/>
          </a:prstGeom>
          <a:noFill/>
        </p:spPr>
      </p:pic>
      <p:pic>
        <p:nvPicPr>
          <p:cNvPr id="1031" name="Picture 7" descr="C:\Users\Daniel\Downloads\SDFSDF.jpg"/>
          <p:cNvPicPr>
            <a:picLocks noChangeAspect="1" noChangeArrowheads="1"/>
          </p:cNvPicPr>
          <p:nvPr/>
        </p:nvPicPr>
        <p:blipFill>
          <a:blip r:embed="rId4" cstate="print"/>
          <a:srcRect/>
          <a:stretch>
            <a:fillRect/>
          </a:stretch>
        </p:blipFill>
        <p:spPr bwMode="auto">
          <a:xfrm>
            <a:off x="3786182" y="4214818"/>
            <a:ext cx="2143125" cy="221457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lnSpcReduction="10000"/>
          </a:bodyPr>
          <a:lstStyle/>
          <a:p>
            <a:pPr algn="just"/>
            <a:r>
              <a:rPr lang="es-ES" dirty="0" smtClean="0"/>
              <a:t>La capacidad constructiva, de producción de </a:t>
            </a:r>
            <a:r>
              <a:rPr lang="es-ES" sz="2600" dirty="0" smtClean="0">
                <a:latin typeface="Arial" pitchFamily="34" charset="0"/>
                <a:cs typeface="Arial" pitchFamily="34" charset="0"/>
              </a:rPr>
              <a:t>materiales</a:t>
            </a:r>
            <a:r>
              <a:rPr lang="es-ES" dirty="0" smtClean="0"/>
              <a:t> de la construcción y la actividad de minería están estrechamente vinculada al uso y explotación de los equipos, a partir de un adecuado balance tecnológico de los equipos que intervienen en estos procesos.</a:t>
            </a:r>
          </a:p>
          <a:p>
            <a:pPr algn="just">
              <a:buNone/>
            </a:pPr>
            <a:endParaRPr lang="es-ES" dirty="0" smtClean="0"/>
          </a:p>
          <a:p>
            <a:pPr algn="just"/>
            <a:r>
              <a:rPr lang="es-ES" dirty="0" smtClean="0"/>
              <a:t>Para mantener e incrementar la capacidad constructiva o de producción, las entidades deben realizar inversiones para la reposición de su parque o para la adquisición de nuevos equipos.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a:bodyPr>
          <a:lstStyle/>
          <a:p>
            <a:pPr algn="just"/>
            <a:r>
              <a:rPr lang="es-ES" sz="3000" dirty="0" smtClean="0">
                <a:latin typeface="Arial" pitchFamily="34" charset="0"/>
                <a:cs typeface="Arial" pitchFamily="34" charset="0"/>
              </a:rPr>
              <a:t>Según lo establecido en el Decreto 327/14 ¨Reglamento del Proceso Inversionista¨ y la Resolución Ministerial complementaria 307/14 del Ministro de la Construcción, publicada en la Gaceta Oficial No. 5 Extraordinaria de 23 de enero de 2015: </a:t>
            </a:r>
            <a:r>
              <a:rPr lang="es-ES" sz="3000" b="1" dirty="0" smtClean="0">
                <a:latin typeface="Arial" pitchFamily="34" charset="0"/>
                <a:cs typeface="Arial" pitchFamily="34" charset="0"/>
              </a:rPr>
              <a:t>se obliga </a:t>
            </a:r>
            <a:r>
              <a:rPr lang="es-ES" sz="3000" dirty="0" smtClean="0">
                <a:latin typeface="Arial" pitchFamily="34" charset="0"/>
                <a:cs typeface="Arial" pitchFamily="34" charset="0"/>
              </a:rPr>
              <a:t>a todas las entidades que intervienen en las diferentes fases del proceso inversionista, que para obtener las aprobaciones para la adquisición de equipos de la construcción </a:t>
            </a:r>
            <a:r>
              <a:rPr lang="es-ES" sz="3000" b="1" dirty="0" smtClean="0">
                <a:latin typeface="Arial" pitchFamily="34" charset="0"/>
                <a:cs typeface="Arial" pitchFamily="34" charset="0"/>
              </a:rPr>
              <a:t>presentarán el Estudio de factibilidad técnico-económico que justifique la inversión</a:t>
            </a:r>
            <a:r>
              <a:rPr lang="es-ES" sz="3000" dirty="0" smtClean="0">
                <a:latin typeface="Arial" pitchFamily="34" charset="0"/>
                <a:cs typeface="Arial" pitchFamily="34" charset="0"/>
              </a:rPr>
              <a:t>, el que debe contener, entre otros aspectos: </a:t>
            </a:r>
          </a:p>
          <a:p>
            <a:pPr algn="just">
              <a:buNone/>
            </a:pPr>
            <a:endParaRPr lang="es-E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00792"/>
          </a:xfrm>
        </p:spPr>
        <p:txBody>
          <a:bodyPr>
            <a:normAutofit fontScale="85000" lnSpcReduction="20000"/>
          </a:bodyPr>
          <a:lstStyle/>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600" dirty="0" smtClean="0">
                <a:latin typeface="Arial" pitchFamily="34" charset="0"/>
                <a:cs typeface="Arial" pitchFamily="34" charset="0"/>
              </a:rPr>
              <a:t>Solicitud oficial de los equipos de construcción al Ministerio de la Construcción, identificando si es por reposición o por incremento., identificando correctamente la sigla, el código y el nombre, así como los parámetros básicos de cada uno.</a:t>
            </a:r>
          </a:p>
          <a:p>
            <a:pPr algn="just">
              <a:buNone/>
            </a:pPr>
            <a:endParaRPr lang="es-ES" sz="2600" dirty="0" smtClean="0">
              <a:latin typeface="Arial" pitchFamily="34" charset="0"/>
              <a:cs typeface="Arial" pitchFamily="34" charset="0"/>
            </a:endParaRPr>
          </a:p>
          <a:p>
            <a:pPr algn="just">
              <a:buFont typeface="Wingdings" pitchFamily="2" charset="2"/>
              <a:buChar char="ü"/>
            </a:pPr>
            <a:r>
              <a:rPr lang="es-ES" sz="2600" dirty="0" smtClean="0">
                <a:latin typeface="Arial" pitchFamily="34" charset="0"/>
                <a:cs typeface="Arial" pitchFamily="34" charset="0"/>
              </a:rPr>
              <a:t>Balance Tecnológico, según la metodología implementada por el MICONS. Este balance nos brinda la necesidad de adquirir  o reparar  Equipos a partir del análisis demanda-capacidad.</a:t>
            </a:r>
          </a:p>
          <a:p>
            <a:pPr algn="just">
              <a:buFont typeface="Wingdings" pitchFamily="2" charset="2"/>
              <a:buChar char="ü"/>
            </a:pPr>
            <a:endParaRPr lang="es-ES" sz="2600" dirty="0" smtClean="0">
              <a:latin typeface="Arial" pitchFamily="34" charset="0"/>
              <a:cs typeface="Arial" pitchFamily="34" charset="0"/>
            </a:endParaRPr>
          </a:p>
          <a:p>
            <a:pPr algn="just">
              <a:buFont typeface="Wingdings" pitchFamily="2" charset="2"/>
              <a:buChar char="ü"/>
            </a:pPr>
            <a:r>
              <a:rPr lang="es-ES" sz="2600" dirty="0" smtClean="0">
                <a:latin typeface="Arial" pitchFamily="34" charset="0"/>
                <a:cs typeface="Arial" pitchFamily="34" charset="0"/>
              </a:rPr>
              <a:t>Plan de obras a ejecutar o demanda de producción de materiales debidamente aprobada por la Dirección de Balance Constructivo del MICONS. Este plan debe coincidir con las demandas plasmadas en el Balance tecnológico de equipos.</a:t>
            </a:r>
          </a:p>
          <a:p>
            <a:pPr algn="just">
              <a:buFont typeface="Wingdings" pitchFamily="2" charset="2"/>
              <a:buChar char="ü"/>
            </a:pPr>
            <a:r>
              <a:rPr lang="es-ES" sz="2600" dirty="0" smtClean="0">
                <a:latin typeface="Arial" pitchFamily="34" charset="0"/>
                <a:cs typeface="Arial" pitchFamily="34" charset="0"/>
              </a:rPr>
              <a:t>Certificación del Inventario de equipos de la construcción propios, debidamente conciliado con la contabilidad de la entidad.</a:t>
            </a:r>
          </a:p>
          <a:p>
            <a:pPr>
              <a:buNone/>
            </a:pPr>
            <a:endParaRPr lang="es-E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500034" y="571480"/>
          <a:ext cx="8286812" cy="5903426"/>
        </p:xfrm>
        <a:graphic>
          <a:graphicData uri="http://schemas.openxmlformats.org/drawingml/2006/table">
            <a:tbl>
              <a:tblPr/>
              <a:tblGrid>
                <a:gridCol w="357190"/>
                <a:gridCol w="500066"/>
                <a:gridCol w="642942"/>
                <a:gridCol w="1413827"/>
                <a:gridCol w="132375"/>
                <a:gridCol w="382624"/>
                <a:gridCol w="642942"/>
                <a:gridCol w="126447"/>
                <a:gridCol w="587933"/>
                <a:gridCol w="696455"/>
                <a:gridCol w="264750"/>
                <a:gridCol w="264750"/>
                <a:gridCol w="131367"/>
                <a:gridCol w="629784"/>
                <a:gridCol w="84596"/>
                <a:gridCol w="571504"/>
                <a:gridCol w="214314"/>
                <a:gridCol w="642946"/>
              </a:tblGrid>
              <a:tr h="224969">
                <a:tc rowSpan="4" gridSpan="5">
                  <a:txBody>
                    <a:bodyPr/>
                    <a:lstStyle/>
                    <a:p>
                      <a:pPr algn="ctr">
                        <a:lnSpc>
                          <a:spcPct val="115000"/>
                        </a:lnSpc>
                        <a:spcAft>
                          <a:spcPts val="0"/>
                        </a:spcAft>
                      </a:pPr>
                      <a:r>
                        <a:rPr lang="es-ES" sz="1100" dirty="0">
                          <a:latin typeface="Arial" pitchFamily="34" charset="0"/>
                          <a:ea typeface="Calibri"/>
                          <a:cs typeface="Arial" pitchFamily="34" charset="0"/>
                        </a:rPr>
                        <a:t>           </a:t>
                      </a:r>
                    </a:p>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r>
                        <a:rPr lang="es-ES" sz="1100" dirty="0" smtClean="0">
                          <a:latin typeface="Arial" pitchFamily="34" charset="0"/>
                          <a:ea typeface="Calibri"/>
                          <a:cs typeface="Arial" pitchFamily="34" charset="0"/>
                        </a:rPr>
                        <a:t>República </a:t>
                      </a:r>
                      <a:r>
                        <a:rPr lang="es-ES" sz="1100" dirty="0">
                          <a:latin typeface="Arial" pitchFamily="34" charset="0"/>
                          <a:ea typeface="Calibri"/>
                          <a:cs typeface="Arial" pitchFamily="34" charset="0"/>
                        </a:rPr>
                        <a:t>de Cuba.</a:t>
                      </a:r>
                    </a:p>
                    <a:p>
                      <a:pPr algn="ctr">
                        <a:lnSpc>
                          <a:spcPct val="115000"/>
                        </a:lnSpc>
                        <a:spcAft>
                          <a:spcPts val="0"/>
                        </a:spcAft>
                      </a:pPr>
                      <a:r>
                        <a:rPr lang="es-ES" sz="1100" dirty="0">
                          <a:latin typeface="Arial" pitchFamily="34" charset="0"/>
                          <a:ea typeface="Calibri"/>
                          <a:cs typeface="Arial" pitchFamily="34" charset="0"/>
                        </a:rPr>
                        <a:t>Ministerio de la Construcción</a:t>
                      </a:r>
                    </a:p>
                    <a:p>
                      <a:pPr algn="ctr">
                        <a:lnSpc>
                          <a:spcPct val="115000"/>
                        </a:lnSpc>
                        <a:spcAft>
                          <a:spcPts val="0"/>
                        </a:spcAft>
                      </a:pPr>
                      <a:r>
                        <a:rPr lang="es-ES" sz="1100" dirty="0">
                          <a:latin typeface="Arial" pitchFamily="34" charset="0"/>
                          <a:ea typeface="Calibri"/>
                          <a:cs typeface="Arial" pitchFamily="34" charset="0"/>
                        </a:rPr>
                        <a:t>Dirección de Equipos</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es-ES"/>
                    </a:p>
                  </a:txBody>
                  <a:tcPr/>
                </a:tc>
                <a:tc rowSpan="4" hMerge="1">
                  <a:txBody>
                    <a:bodyPr/>
                    <a:lstStyle/>
                    <a:p>
                      <a:endParaRPr lang="es-ES"/>
                    </a:p>
                  </a:txBody>
                  <a:tcPr/>
                </a:tc>
                <a:tc rowSpan="4" hMerge="1">
                  <a:txBody>
                    <a:bodyPr/>
                    <a:lstStyle/>
                    <a:p>
                      <a:endParaRPr lang="es-ES"/>
                    </a:p>
                  </a:txBody>
                  <a:tcPr/>
                </a:tc>
                <a:tc rowSpan="4" hMerge="1">
                  <a:txBody>
                    <a:bodyPr/>
                    <a:lstStyle/>
                    <a:p>
                      <a:endParaRPr lang="es-ES"/>
                    </a:p>
                  </a:txBody>
                  <a:tcPr/>
                </a:tc>
                <a:tc rowSpan="4" gridSpan="5">
                  <a:txBody>
                    <a:bodyPr/>
                    <a:lstStyle/>
                    <a:p>
                      <a:pPr>
                        <a:lnSpc>
                          <a:spcPct val="115000"/>
                        </a:lnSpc>
                        <a:spcAft>
                          <a:spcPts val="0"/>
                        </a:spcAft>
                      </a:pPr>
                      <a:r>
                        <a:rPr lang="es-ES" sz="1100" dirty="0">
                          <a:latin typeface="Arial" pitchFamily="34" charset="0"/>
                          <a:ea typeface="Calibri"/>
                          <a:cs typeface="Arial" pitchFamily="34" charset="0"/>
                        </a:rPr>
                        <a:t>Mod. 04</a:t>
                      </a:r>
                    </a:p>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NECESIDAD  </a:t>
                      </a:r>
                      <a:r>
                        <a:rPr lang="es-ES" sz="1100" b="1" dirty="0">
                          <a:latin typeface="Arial" pitchFamily="34" charset="0"/>
                          <a:ea typeface="Calibri"/>
                          <a:cs typeface="Arial" pitchFamily="34" charset="0"/>
                        </a:rPr>
                        <a:t>DE  EQUIPOS  PARA  LA  CONSTRUCCIÓN</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es-ES"/>
                    </a:p>
                  </a:txBody>
                  <a:tcPr/>
                </a:tc>
                <a:tc rowSpan="4" hMerge="1">
                  <a:txBody>
                    <a:bodyPr/>
                    <a:lstStyle/>
                    <a:p>
                      <a:endParaRPr lang="es-ES"/>
                    </a:p>
                  </a:txBody>
                  <a:tcPr/>
                </a:tc>
                <a:tc rowSpan="4" hMerge="1">
                  <a:txBody>
                    <a:bodyPr/>
                    <a:lstStyle/>
                    <a:p>
                      <a:endParaRPr lang="es-ES"/>
                    </a:p>
                  </a:txBody>
                  <a:tcPr/>
                </a:tc>
                <a:tc rowSpan="4" hMerge="1">
                  <a:txBody>
                    <a:bodyPr/>
                    <a:lstStyle/>
                    <a:p>
                      <a:endParaRPr lang="es-ES"/>
                    </a:p>
                  </a:txBody>
                  <a:tcPr/>
                </a:tc>
                <a:tc gridSpan="2">
                  <a:txBody>
                    <a:bodyPr/>
                    <a:lstStyle/>
                    <a:p>
                      <a:pPr algn="ctr">
                        <a:lnSpc>
                          <a:spcPct val="115000"/>
                        </a:lnSpc>
                        <a:spcAft>
                          <a:spcPts val="0"/>
                        </a:spcAft>
                      </a:pPr>
                      <a:r>
                        <a:rPr lang="es-ES" sz="1100">
                          <a:latin typeface="Arial" pitchFamily="34" charset="0"/>
                          <a:ea typeface="Calibri"/>
                          <a:cs typeface="Arial" pitchFamily="34" charset="0"/>
                        </a:rPr>
                        <a:t>Pág.</a:t>
                      </a:r>
                    </a:p>
                    <a:p>
                      <a:pPr algn="ctr">
                        <a:lnSpc>
                          <a:spcPct val="115000"/>
                        </a:lnSpc>
                        <a:spcAft>
                          <a:spcPts val="0"/>
                        </a:spcAft>
                      </a:pPr>
                      <a:r>
                        <a:rPr lang="es-ES" sz="1100">
                          <a:latin typeface="Arial" pitchFamily="34" charset="0"/>
                          <a:ea typeface="Calibri"/>
                          <a:cs typeface="Arial" pitchFamily="34" charset="0"/>
                        </a:rPr>
                        <a:t>Total  </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6">
                  <a:txBody>
                    <a:bodyPr/>
                    <a:lstStyle/>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r>
                        <a:rPr lang="es-ES" sz="1100" dirty="0" smtClean="0">
                          <a:latin typeface="Arial" pitchFamily="34" charset="0"/>
                          <a:ea typeface="Calibri"/>
                          <a:cs typeface="Arial" pitchFamily="34" charset="0"/>
                        </a:rPr>
                        <a:t>REFERENCIA</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rowSpan="3" gridSpan="2">
                  <a:txBody>
                    <a:bodyPr/>
                    <a:lstStyle/>
                    <a:p>
                      <a:pPr algn="ctr">
                        <a:lnSpc>
                          <a:spcPct val="115000"/>
                        </a:lnSpc>
                        <a:spcAft>
                          <a:spcPts val="0"/>
                        </a:spcAft>
                      </a:pPr>
                      <a:r>
                        <a:rPr lang="es-ES" sz="1100" dirty="0">
                          <a:latin typeface="Arial" pitchFamily="34" charset="0"/>
                          <a:ea typeface="Calibri"/>
                          <a:cs typeface="Arial" pitchFamily="34" charset="0"/>
                        </a:rPr>
                        <a:t>Vigente:</a:t>
                      </a:r>
                    </a:p>
                    <a:p>
                      <a:pPr algn="ctr">
                        <a:lnSpc>
                          <a:spcPct val="115000"/>
                        </a:lnSpc>
                        <a:spcAft>
                          <a:spcPts val="0"/>
                        </a:spcAft>
                      </a:pPr>
                      <a:r>
                        <a:rPr lang="es-ES" sz="1100" dirty="0">
                          <a:latin typeface="Arial" pitchFamily="34" charset="0"/>
                          <a:ea typeface="Calibri"/>
                          <a:cs typeface="Arial" pitchFamily="34" charset="0"/>
                        </a:rPr>
                        <a:t>(Año Plan)</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s-ES"/>
                    </a:p>
                  </a:txBody>
                  <a:tcPr/>
                </a:tc>
                <a:tc gridSpan="6">
                  <a:txBody>
                    <a:bodyPr/>
                    <a:lstStyle/>
                    <a:p>
                      <a:pPr algn="ctr">
                        <a:lnSpc>
                          <a:spcPct val="115000"/>
                        </a:lnSpc>
                        <a:spcAft>
                          <a:spcPts val="0"/>
                        </a:spcAft>
                      </a:pPr>
                      <a:r>
                        <a:rPr lang="es-ES" sz="1100" dirty="0">
                          <a:latin typeface="Arial" pitchFamily="34" charset="0"/>
                          <a:ea typeface="Calibri"/>
                          <a:cs typeface="Arial" pitchFamily="34" charset="0"/>
                        </a:rPr>
                        <a:t>FECHA</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69765">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2" vMerge="1">
                  <a:txBody>
                    <a:bodyPr/>
                    <a:lstStyle/>
                    <a:p>
                      <a:endParaRPr lang="es-ES"/>
                    </a:p>
                  </a:txBody>
                  <a:tcPr/>
                </a:tc>
                <a:tc hMerge="1" vMerge="1">
                  <a:txBody>
                    <a:bodyPr/>
                    <a:lstStyle/>
                    <a:p>
                      <a:endParaRPr lang="es-ES"/>
                    </a:p>
                  </a:txBody>
                  <a:tcPr/>
                </a:tc>
                <a:tc gridSpan="3">
                  <a:txBody>
                    <a:bodyPr/>
                    <a:lstStyle/>
                    <a:p>
                      <a:pPr algn="ctr">
                        <a:lnSpc>
                          <a:spcPct val="115000"/>
                        </a:lnSpc>
                        <a:spcAft>
                          <a:spcPts val="0"/>
                        </a:spcAft>
                      </a:pPr>
                      <a:r>
                        <a:rPr lang="es-ES" sz="1100" dirty="0">
                          <a:latin typeface="Arial" pitchFamily="34" charset="0"/>
                          <a:ea typeface="Calibri"/>
                          <a:cs typeface="Arial" pitchFamily="34" charset="0"/>
                        </a:rPr>
                        <a:t>D</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2">
                  <a:txBody>
                    <a:bodyPr/>
                    <a:lstStyle/>
                    <a:p>
                      <a:pPr algn="ctr">
                        <a:lnSpc>
                          <a:spcPct val="115000"/>
                        </a:lnSpc>
                        <a:spcAft>
                          <a:spcPts val="0"/>
                        </a:spcAft>
                      </a:pPr>
                      <a:r>
                        <a:rPr lang="es-ES" sz="1100" dirty="0">
                          <a:latin typeface="Arial" pitchFamily="34" charset="0"/>
                          <a:ea typeface="Calibri"/>
                          <a:cs typeface="Arial" pitchFamily="34" charset="0"/>
                        </a:rPr>
                        <a:t>M</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s-ES" sz="600" dirty="0">
                        <a:latin typeface="Calibri"/>
                        <a:ea typeface="Calibri"/>
                        <a:cs typeface="Times New Roman"/>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100" dirty="0">
                          <a:latin typeface="Arial" pitchFamily="34" charset="0"/>
                          <a:ea typeface="Calibri"/>
                          <a:cs typeface="Arial" pitchFamily="34" charset="0"/>
                        </a:rPr>
                        <a:t>A</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16">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5"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2" vMerge="1">
                  <a:txBody>
                    <a:bodyPr/>
                    <a:lstStyle/>
                    <a:p>
                      <a:endParaRPr lang="es-ES"/>
                    </a:p>
                  </a:txBody>
                  <a:tcPr/>
                </a:tc>
                <a:tc hMerge="1" vMerge="1">
                  <a:txBody>
                    <a:bodyPr/>
                    <a:lstStyle/>
                    <a:p>
                      <a:endParaRPr lang="es-ES"/>
                    </a:p>
                  </a:txBody>
                  <a:tcPr/>
                </a:tc>
                <a:tc gridSpan="3">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2">
                  <a:txBody>
                    <a:bodyPr/>
                    <a:lstStyle/>
                    <a:p>
                      <a:endParaRPr lang="es-ES" sz="1100" dirty="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208">
                <a:tc gridSpan="18">
                  <a:txBody>
                    <a:bodyPr/>
                    <a:lstStyle/>
                    <a:p>
                      <a:pPr>
                        <a:lnSpc>
                          <a:spcPct val="115000"/>
                        </a:lnSpc>
                        <a:spcAft>
                          <a:spcPts val="0"/>
                        </a:spcAft>
                      </a:pPr>
                      <a:r>
                        <a:rPr lang="es-ES" sz="1100" dirty="0">
                          <a:latin typeface="Arial" pitchFamily="34" charset="0"/>
                          <a:ea typeface="Calibri"/>
                          <a:cs typeface="Arial" pitchFamily="34" charset="0"/>
                        </a:rPr>
                        <a:t>O.A.C.E: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18">
                  <a:txBody>
                    <a:bodyPr/>
                    <a:lstStyle/>
                    <a:p>
                      <a:pPr>
                        <a:lnSpc>
                          <a:spcPct val="115000"/>
                        </a:lnSpc>
                        <a:spcAft>
                          <a:spcPts val="0"/>
                        </a:spcAft>
                      </a:pPr>
                      <a:r>
                        <a:rPr lang="es-ES" sz="1100" dirty="0">
                          <a:latin typeface="Arial" pitchFamily="34" charset="0"/>
                          <a:ea typeface="Calibri"/>
                          <a:cs typeface="Arial" pitchFamily="34" charset="0"/>
                        </a:rPr>
                        <a:t>O.S.D.E: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18">
                  <a:txBody>
                    <a:bodyPr/>
                    <a:lstStyle/>
                    <a:p>
                      <a:pPr>
                        <a:lnSpc>
                          <a:spcPct val="115000"/>
                        </a:lnSpc>
                        <a:spcAft>
                          <a:spcPts val="0"/>
                        </a:spcAft>
                      </a:pPr>
                      <a:r>
                        <a:rPr lang="es-ES" sz="1100" dirty="0">
                          <a:latin typeface="Arial" pitchFamily="34" charset="0"/>
                          <a:ea typeface="Calibri"/>
                          <a:cs typeface="Arial" pitchFamily="34" charset="0"/>
                        </a:rPr>
                        <a:t>ENTIDAD (</a:t>
                      </a:r>
                      <a:r>
                        <a:rPr lang="es-ES" sz="1100" i="1" dirty="0">
                          <a:latin typeface="Arial" pitchFamily="34" charset="0"/>
                          <a:ea typeface="Calibri"/>
                          <a:cs typeface="Arial" pitchFamily="34" charset="0"/>
                        </a:rPr>
                        <a:t>incluye cualquier modalidad de Inversión Extranjera</a:t>
                      </a:r>
                      <a:r>
                        <a:rPr lang="es-ES" sz="1100" dirty="0">
                          <a:latin typeface="Arial" pitchFamily="34" charset="0"/>
                          <a:ea typeface="Calibri"/>
                          <a:cs typeface="Arial" pitchFamily="34" charset="0"/>
                        </a:rPr>
                        <a:t>):</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18">
                  <a:txBody>
                    <a:bodyPr/>
                    <a:lstStyle/>
                    <a:p>
                      <a:pPr>
                        <a:lnSpc>
                          <a:spcPct val="115000"/>
                        </a:lnSpc>
                        <a:spcAft>
                          <a:spcPts val="0"/>
                        </a:spcAft>
                      </a:pPr>
                      <a:r>
                        <a:rPr lang="es-ES" sz="1100" dirty="0">
                          <a:latin typeface="Arial" pitchFamily="34" charset="0"/>
                          <a:ea typeface="Calibri"/>
                          <a:cs typeface="Arial" pitchFamily="34" charset="0"/>
                        </a:rPr>
                        <a:t>Dirección-Postal:</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8">
                  <a:txBody>
                    <a:bodyPr/>
                    <a:lstStyle/>
                    <a:p>
                      <a:pPr>
                        <a:lnSpc>
                          <a:spcPct val="115000"/>
                        </a:lnSpc>
                        <a:spcAft>
                          <a:spcPts val="0"/>
                        </a:spcAft>
                      </a:pPr>
                      <a:r>
                        <a:rPr lang="es-ES" sz="1100">
                          <a:latin typeface="Arial" pitchFamily="34" charset="0"/>
                          <a:ea typeface="Calibri"/>
                          <a:cs typeface="Arial" pitchFamily="34" charset="0"/>
                        </a:rPr>
                        <a:t>Teléfono: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10">
                  <a:txBody>
                    <a:bodyPr/>
                    <a:lstStyle/>
                    <a:p>
                      <a:pPr>
                        <a:lnSpc>
                          <a:spcPct val="115000"/>
                        </a:lnSpc>
                        <a:spcAft>
                          <a:spcPts val="0"/>
                        </a:spcAft>
                      </a:pPr>
                      <a:r>
                        <a:rPr lang="es-ES" sz="1100" dirty="0">
                          <a:latin typeface="Arial" pitchFamily="34" charset="0"/>
                          <a:ea typeface="Calibri"/>
                          <a:cs typeface="Arial" pitchFamily="34" charset="0"/>
                        </a:rPr>
                        <a:t>E-mail:</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48208">
                <a:tc gridSpan="8">
                  <a:txBody>
                    <a:bodyPr/>
                    <a:lstStyle/>
                    <a:p>
                      <a:pP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10">
                  <a:txBody>
                    <a:bodyPr/>
                    <a:lstStyle/>
                    <a:p>
                      <a:pPr>
                        <a:lnSpc>
                          <a:spcPct val="115000"/>
                        </a:lnSpc>
                        <a:spcAft>
                          <a:spcPts val="0"/>
                        </a:spcAft>
                      </a:pPr>
                      <a:r>
                        <a:rPr lang="es-ES" sz="1100" dirty="0">
                          <a:latin typeface="Arial" pitchFamily="34" charset="0"/>
                          <a:ea typeface="Calibri"/>
                          <a:cs typeface="Arial" pitchFamily="34" charset="0"/>
                        </a:rPr>
                        <a:t>PROGRAMA:</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70519">
                <a:tc rowSpan="2">
                  <a:txBody>
                    <a:bodyPr/>
                    <a:lstStyle/>
                    <a:p>
                      <a:pPr algn="ctr">
                        <a:lnSpc>
                          <a:spcPct val="115000"/>
                        </a:lnSpc>
                        <a:spcAft>
                          <a:spcPts val="0"/>
                        </a:spcAft>
                      </a:pPr>
                      <a:r>
                        <a:rPr lang="es-ES" sz="1100" b="1" dirty="0">
                          <a:latin typeface="Arial" pitchFamily="34" charset="0"/>
                          <a:ea typeface="Calibri"/>
                          <a:cs typeface="Arial" pitchFamily="34" charset="0"/>
                        </a:rPr>
                        <a:t>F</a:t>
                      </a:r>
                      <a:endParaRPr lang="es-ES" sz="1100" dirty="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I</a:t>
                      </a: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L</a:t>
                      </a: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A</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E </a:t>
                      </a:r>
                      <a:r>
                        <a:rPr lang="es-ES" sz="1100" b="1" dirty="0">
                          <a:latin typeface="Arial" pitchFamily="34" charset="0"/>
                          <a:ea typeface="Calibri"/>
                          <a:cs typeface="Arial" pitchFamily="34" charset="0"/>
                        </a:rPr>
                        <a:t>Q U I P O S</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REPOSICIÓN</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4">
                  <a:txBody>
                    <a:bodyPr/>
                    <a:lstStyle/>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INCREMENTO</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a:lnSpc>
                          <a:spcPct val="115000"/>
                        </a:lnSpc>
                        <a:spcAft>
                          <a:spcPts val="0"/>
                        </a:spcAft>
                      </a:pPr>
                      <a:endParaRPr lang="es-ES" sz="1100" b="1" dirty="0" smtClean="0">
                        <a:latin typeface="Arial" pitchFamily="34" charset="0"/>
                        <a:ea typeface="Calibri"/>
                        <a:cs typeface="Arial" pitchFamily="34" charset="0"/>
                      </a:endParaRPr>
                    </a:p>
                    <a:p>
                      <a:pPr algn="ctr">
                        <a:lnSpc>
                          <a:spcPct val="115000"/>
                        </a:lnSpc>
                        <a:spcAft>
                          <a:spcPts val="0"/>
                        </a:spcAft>
                      </a:pPr>
                      <a:r>
                        <a:rPr lang="es-ES" sz="1100" b="1" dirty="0" smtClean="0">
                          <a:latin typeface="Arial" pitchFamily="34" charset="0"/>
                          <a:ea typeface="Calibri"/>
                          <a:cs typeface="Arial" pitchFamily="34" charset="0"/>
                        </a:rPr>
                        <a:t>TOTAL</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rowSpan="2" gridSpan="2">
                  <a:txBody>
                    <a:bodyPr/>
                    <a:lstStyle/>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endParaRPr lang="es-ES" sz="1100" dirty="0" smtClean="0">
                        <a:latin typeface="Arial" pitchFamily="34" charset="0"/>
                        <a:ea typeface="Calibri"/>
                        <a:cs typeface="Arial" pitchFamily="34" charset="0"/>
                      </a:endParaRPr>
                    </a:p>
                    <a:p>
                      <a:pPr algn="ctr">
                        <a:lnSpc>
                          <a:spcPct val="115000"/>
                        </a:lnSpc>
                        <a:spcAft>
                          <a:spcPts val="0"/>
                        </a:spcAft>
                      </a:pP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RECTOR</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ES"/>
                    </a:p>
                  </a:txBody>
                  <a:tcPr/>
                </a:tc>
              </a:tr>
              <a:tr h="372643">
                <a:tc vMerge="1">
                  <a:txBody>
                    <a:bodyPr/>
                    <a:lstStyle/>
                    <a:p>
                      <a:endParaRPr lang="es-ES"/>
                    </a:p>
                  </a:txBody>
                  <a:tcPr/>
                </a:tc>
                <a:tc>
                  <a:txBody>
                    <a:bodyPr/>
                    <a:lstStyle/>
                    <a:p>
                      <a:pPr>
                        <a:lnSpc>
                          <a:spcPct val="115000"/>
                        </a:lnSpc>
                        <a:spcAft>
                          <a:spcPts val="0"/>
                        </a:spcAft>
                      </a:pP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CÓDIGO</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SIGLA</a:t>
                      </a: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DESCRIPCIÓN</a:t>
                      </a: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PARÁMETRO BÁSICOS</a:t>
                      </a: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TOTAL</a:t>
                      </a: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IMPORTE</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TOTAL</a:t>
                      </a: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IMPORTE</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p>
                      <a:pPr algn="ctr">
                        <a:lnSpc>
                          <a:spcPct val="115000"/>
                        </a:lnSpc>
                        <a:spcAft>
                          <a:spcPts val="0"/>
                        </a:spcAft>
                      </a:pPr>
                      <a:r>
                        <a:rPr lang="es-ES" sz="1100" b="1">
                          <a:latin typeface="Arial" pitchFamily="34" charset="0"/>
                          <a:ea typeface="Calibri"/>
                          <a:cs typeface="Arial" pitchFamily="34" charset="0"/>
                        </a:rPr>
                        <a:t>TOTAL</a:t>
                      </a: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p>
                      <a:pPr algn="ctr">
                        <a:lnSpc>
                          <a:spcPct val="115000"/>
                        </a:lnSpc>
                        <a:spcAft>
                          <a:spcPts val="0"/>
                        </a:spcAft>
                      </a:pPr>
                      <a:r>
                        <a:rPr lang="es-ES" sz="1100" b="1" dirty="0">
                          <a:latin typeface="Arial" pitchFamily="34" charset="0"/>
                          <a:ea typeface="Calibri"/>
                          <a:cs typeface="Arial" pitchFamily="34" charset="0"/>
                        </a:rPr>
                        <a:t>IMPORTE</a:t>
                      </a: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vMerge="1">
                  <a:txBody>
                    <a:bodyPr/>
                    <a:lstStyle/>
                    <a:p>
                      <a:endParaRPr lang="es-ES"/>
                    </a:p>
                  </a:txBody>
                  <a:tcPr/>
                </a:tc>
                <a:tc hMerge="1" vMerge="1">
                  <a:txBody>
                    <a:bodyPr/>
                    <a:lstStyle/>
                    <a:p>
                      <a:endParaRPr lang="es-ES"/>
                    </a:p>
                  </a:txBody>
                  <a:tcPr/>
                </a:tc>
              </a:tr>
              <a:tr h="123507">
                <a:tc>
                  <a:txBody>
                    <a:bodyPr/>
                    <a:lstStyle/>
                    <a:p>
                      <a:pPr algn="ctr">
                        <a:lnSpc>
                          <a:spcPct val="115000"/>
                        </a:lnSpc>
                        <a:spcAft>
                          <a:spcPts val="0"/>
                        </a:spcAft>
                      </a:pPr>
                      <a:r>
                        <a:rPr lang="es-ES" sz="1100" b="1" dirty="0">
                          <a:latin typeface="Arial" pitchFamily="34" charset="0"/>
                          <a:ea typeface="Calibri"/>
                          <a:cs typeface="Arial" pitchFamily="34" charset="0"/>
                        </a:rPr>
                        <a:t>A</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100" b="1" dirty="0">
                          <a:latin typeface="Arial" pitchFamily="34" charset="0"/>
                          <a:ea typeface="Calibri"/>
                          <a:cs typeface="Arial" pitchFamily="34" charset="0"/>
                        </a:rPr>
                        <a:t>1</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100" b="1" dirty="0">
                          <a:latin typeface="Arial" pitchFamily="34" charset="0"/>
                          <a:ea typeface="Calibri"/>
                          <a:cs typeface="Arial" pitchFamily="34" charset="0"/>
                        </a:rPr>
                        <a:t>2</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s-ES" sz="1100" b="1" dirty="0">
                          <a:latin typeface="Arial" pitchFamily="34" charset="0"/>
                          <a:ea typeface="Calibri"/>
                          <a:cs typeface="Arial" pitchFamily="34" charset="0"/>
                        </a:rPr>
                        <a:t>3</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15000"/>
                        </a:lnSpc>
                        <a:spcAft>
                          <a:spcPts val="0"/>
                        </a:spcAft>
                      </a:pPr>
                      <a:r>
                        <a:rPr lang="es-ES" sz="1100" b="1" dirty="0">
                          <a:latin typeface="Arial" pitchFamily="34" charset="0"/>
                          <a:ea typeface="Calibri"/>
                          <a:cs typeface="Arial" pitchFamily="34" charset="0"/>
                        </a:rPr>
                        <a:t>4</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s-ES" sz="1100" b="1" dirty="0">
                          <a:latin typeface="Arial" pitchFamily="34" charset="0"/>
                          <a:ea typeface="Calibri"/>
                          <a:cs typeface="Arial" pitchFamily="34" charset="0"/>
                        </a:rPr>
                        <a:t>5</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r>
                        <a:rPr lang="es-ES" sz="1100" b="1" dirty="0">
                          <a:latin typeface="Arial" pitchFamily="34" charset="0"/>
                          <a:ea typeface="Calibri"/>
                          <a:cs typeface="Arial" pitchFamily="34" charset="0"/>
                        </a:rPr>
                        <a:t>6</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s-ES" sz="1100" b="1" dirty="0">
                          <a:latin typeface="Arial" pitchFamily="34" charset="0"/>
                          <a:ea typeface="Calibri"/>
                          <a:cs typeface="Arial" pitchFamily="34" charset="0"/>
                        </a:rPr>
                        <a:t>7</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15000"/>
                        </a:lnSpc>
                        <a:spcAft>
                          <a:spcPts val="0"/>
                        </a:spcAft>
                      </a:pPr>
                      <a:r>
                        <a:rPr lang="es-ES" sz="1100" b="1" dirty="0">
                          <a:latin typeface="Arial" pitchFamily="34" charset="0"/>
                          <a:ea typeface="Calibri"/>
                          <a:cs typeface="Arial" pitchFamily="34" charset="0"/>
                        </a:rPr>
                        <a:t>8</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s-ES" sz="1100" b="1" dirty="0">
                          <a:latin typeface="Arial" pitchFamily="34" charset="0"/>
                          <a:ea typeface="Calibri"/>
                          <a:cs typeface="Arial" pitchFamily="34" charset="0"/>
                        </a:rPr>
                        <a:t>9</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r>
                        <a:rPr lang="es-ES" sz="1100" b="1" dirty="0">
                          <a:latin typeface="Arial" pitchFamily="34" charset="0"/>
                          <a:ea typeface="Calibri"/>
                          <a:cs typeface="Arial" pitchFamily="34" charset="0"/>
                        </a:rPr>
                        <a:t>10</a:t>
                      </a:r>
                      <a:endParaRPr lang="es-ES" sz="1100" dirty="0">
                        <a:latin typeface="Arial" pitchFamily="34" charset="0"/>
                        <a:ea typeface="Calibri"/>
                        <a:cs typeface="Arial" pitchFamily="34" charset="0"/>
                      </a:endParaRPr>
                    </a:p>
                  </a:txBody>
                  <a:tcPr marL="34951" marR="349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45406">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endParaRPr lang="es-ES" sz="1100">
                        <a:latin typeface="Arial" pitchFamily="34" charset="0"/>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endParaRPr lang="es-ES" sz="110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ctr">
                        <a:lnSpc>
                          <a:spcPct val="115000"/>
                        </a:lnSpc>
                        <a:spcAft>
                          <a:spcPts val="0"/>
                        </a:spcAft>
                      </a:pPr>
                      <a:endParaRPr lang="es-ES" sz="1100" dirty="0">
                        <a:latin typeface="Arial" pitchFamily="34" charset="0"/>
                        <a:ea typeface="Calibri"/>
                        <a:cs typeface="Arial" pitchFamily="34" charset="0"/>
                      </a:endParaRP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230837">
                <a:tc gridSpan="4">
                  <a:txBody>
                    <a:bodyPr/>
                    <a:lstStyle/>
                    <a:p>
                      <a:pPr>
                        <a:lnSpc>
                          <a:spcPct val="115000"/>
                        </a:lnSpc>
                        <a:spcAft>
                          <a:spcPts val="0"/>
                        </a:spcAft>
                      </a:pPr>
                      <a:r>
                        <a:rPr lang="es-ES" sz="1100">
                          <a:latin typeface="Arial" pitchFamily="34" charset="0"/>
                          <a:ea typeface="Calibri"/>
                          <a:cs typeface="Arial" pitchFamily="34" charset="0"/>
                        </a:rPr>
                        <a:t>CONFECCIONADO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p>
                      <a:pPr>
                        <a:lnSpc>
                          <a:spcPct val="115000"/>
                        </a:lnSpc>
                        <a:spcAft>
                          <a:spcPts val="0"/>
                        </a:spcAft>
                      </a:pPr>
                      <a:r>
                        <a:rPr lang="es-ES" sz="1100">
                          <a:latin typeface="Arial" pitchFamily="34" charset="0"/>
                          <a:ea typeface="Calibri"/>
                          <a:cs typeface="Arial" pitchFamily="34" charset="0"/>
                        </a:rPr>
                        <a:t>REVISADO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nSpc>
                          <a:spcPct val="115000"/>
                        </a:lnSpc>
                        <a:spcAft>
                          <a:spcPts val="0"/>
                        </a:spcAft>
                      </a:pPr>
                      <a:r>
                        <a:rPr lang="es-ES" sz="1100">
                          <a:latin typeface="Arial" pitchFamily="34" charset="0"/>
                          <a:ea typeface="Calibri"/>
                          <a:cs typeface="Arial" pitchFamily="34" charset="0"/>
                        </a:rPr>
                        <a:t>APROBADO.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7">
                  <a:txBody>
                    <a:bodyPr/>
                    <a:lstStyle/>
                    <a:p>
                      <a:pPr>
                        <a:lnSpc>
                          <a:spcPct val="115000"/>
                        </a:lnSpc>
                        <a:spcAft>
                          <a:spcPts val="0"/>
                        </a:spcAft>
                      </a:pPr>
                      <a:r>
                        <a:rPr lang="es-ES" sz="1100" dirty="0">
                          <a:latin typeface="Arial" pitchFamily="34" charset="0"/>
                          <a:ea typeface="Calibri"/>
                          <a:cs typeface="Arial" pitchFamily="34" charset="0"/>
                        </a:rPr>
                        <a:t>RECTOR/RECIBIDO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4314">
                <a:tc gridSpan="4">
                  <a:txBody>
                    <a:bodyPr/>
                    <a:lstStyle/>
                    <a:p>
                      <a:pPr>
                        <a:lnSpc>
                          <a:spcPct val="115000"/>
                        </a:lnSpc>
                        <a:spcAft>
                          <a:spcPts val="0"/>
                        </a:spcAft>
                      </a:pPr>
                      <a:r>
                        <a:rPr lang="es-ES" sz="1100">
                          <a:latin typeface="Arial" pitchFamily="34" charset="0"/>
                          <a:ea typeface="Calibri"/>
                          <a:cs typeface="Arial" pitchFamily="34" charset="0"/>
                        </a:rPr>
                        <a:t>NOMBRE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p>
                      <a:pPr>
                        <a:lnSpc>
                          <a:spcPct val="115000"/>
                        </a:lnSpc>
                        <a:spcAft>
                          <a:spcPts val="0"/>
                        </a:spcAft>
                      </a:pPr>
                      <a:r>
                        <a:rPr lang="es-ES" sz="1100">
                          <a:latin typeface="Arial" pitchFamily="34" charset="0"/>
                          <a:ea typeface="Calibri"/>
                          <a:cs typeface="Arial" pitchFamily="34" charset="0"/>
                        </a:rPr>
                        <a:t>NOMBRE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nSpc>
                          <a:spcPct val="115000"/>
                        </a:lnSpc>
                        <a:spcAft>
                          <a:spcPts val="0"/>
                        </a:spcAft>
                      </a:pPr>
                      <a:r>
                        <a:rPr lang="es-ES" sz="1100">
                          <a:latin typeface="Arial" pitchFamily="34" charset="0"/>
                          <a:ea typeface="Calibri"/>
                          <a:cs typeface="Arial" pitchFamily="34" charset="0"/>
                        </a:rPr>
                        <a:t>NOMBRE: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7">
                  <a:txBody>
                    <a:bodyPr/>
                    <a:lstStyle/>
                    <a:p>
                      <a:pPr>
                        <a:lnSpc>
                          <a:spcPct val="115000"/>
                        </a:lnSpc>
                        <a:spcAft>
                          <a:spcPts val="0"/>
                        </a:spcAft>
                      </a:pPr>
                      <a:r>
                        <a:rPr lang="es-ES" sz="1100" dirty="0">
                          <a:latin typeface="Arial" pitchFamily="34" charset="0"/>
                          <a:ea typeface="Calibri"/>
                          <a:cs typeface="Arial" pitchFamily="34" charset="0"/>
                        </a:rPr>
                        <a:t>NOMBRE: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47013">
                <a:tc gridSpan="4">
                  <a:txBody>
                    <a:bodyPr/>
                    <a:lstStyle/>
                    <a:p>
                      <a:pPr>
                        <a:lnSpc>
                          <a:spcPct val="115000"/>
                        </a:lnSpc>
                        <a:spcAft>
                          <a:spcPts val="0"/>
                        </a:spcAft>
                      </a:pPr>
                      <a:r>
                        <a:rPr lang="es-ES" sz="1100">
                          <a:latin typeface="Arial" pitchFamily="34" charset="0"/>
                          <a:ea typeface="Calibri"/>
                          <a:cs typeface="Arial" pitchFamily="34" charset="0"/>
                        </a:rPr>
                        <a:t>CARGO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p>
                      <a:pPr>
                        <a:lnSpc>
                          <a:spcPct val="115000"/>
                        </a:lnSpc>
                        <a:spcAft>
                          <a:spcPts val="0"/>
                        </a:spcAft>
                      </a:pPr>
                      <a:r>
                        <a:rPr lang="es-ES" sz="1100">
                          <a:latin typeface="Arial" pitchFamily="34" charset="0"/>
                          <a:ea typeface="Calibri"/>
                          <a:cs typeface="Arial" pitchFamily="34" charset="0"/>
                        </a:rPr>
                        <a:t>CARGO: </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nSpc>
                          <a:spcPct val="115000"/>
                        </a:lnSpc>
                        <a:spcAft>
                          <a:spcPts val="0"/>
                        </a:spcAft>
                      </a:pPr>
                      <a:r>
                        <a:rPr lang="es-ES" sz="1100">
                          <a:latin typeface="Arial" pitchFamily="34" charset="0"/>
                          <a:ea typeface="Calibri"/>
                          <a:cs typeface="Arial" pitchFamily="34" charset="0"/>
                        </a:rPr>
                        <a:t>CARGO: (PRESIDENTE OSDE).</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7">
                  <a:txBody>
                    <a:bodyPr/>
                    <a:lstStyle/>
                    <a:p>
                      <a:pPr>
                        <a:lnSpc>
                          <a:spcPct val="115000"/>
                        </a:lnSpc>
                        <a:spcAft>
                          <a:spcPts val="0"/>
                        </a:spcAft>
                      </a:pPr>
                      <a:r>
                        <a:rPr lang="es-ES" sz="1100" dirty="0">
                          <a:latin typeface="Arial" pitchFamily="34" charset="0"/>
                          <a:ea typeface="Calibri"/>
                          <a:cs typeface="Arial" pitchFamily="34" charset="0"/>
                        </a:rPr>
                        <a:t>CARGO: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53053">
                <a:tc gridSpan="4">
                  <a:txBody>
                    <a:bodyPr/>
                    <a:lstStyle/>
                    <a:p>
                      <a:pPr>
                        <a:lnSpc>
                          <a:spcPct val="115000"/>
                        </a:lnSpc>
                        <a:spcAft>
                          <a:spcPts val="0"/>
                        </a:spcAft>
                      </a:pPr>
                      <a:r>
                        <a:rPr lang="es-ES" sz="1100" dirty="0">
                          <a:latin typeface="Arial" pitchFamily="34" charset="0"/>
                          <a:ea typeface="Calibri"/>
                          <a:cs typeface="Arial" pitchFamily="34" charset="0"/>
                        </a:rPr>
                        <a:t>FIRMA-CUÑO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p>
                      <a:pPr>
                        <a:lnSpc>
                          <a:spcPct val="115000"/>
                        </a:lnSpc>
                        <a:spcAft>
                          <a:spcPts val="0"/>
                        </a:spcAft>
                      </a:pPr>
                      <a:r>
                        <a:rPr lang="es-ES" sz="1100">
                          <a:latin typeface="Arial" pitchFamily="34" charset="0"/>
                          <a:ea typeface="Calibri"/>
                          <a:cs typeface="Arial" pitchFamily="34" charset="0"/>
                        </a:rPr>
                        <a:t>FIRMA-CUÑO</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nSpc>
                          <a:spcPct val="115000"/>
                        </a:lnSpc>
                        <a:spcAft>
                          <a:spcPts val="0"/>
                        </a:spcAft>
                      </a:pPr>
                      <a:r>
                        <a:rPr lang="es-ES" sz="1100">
                          <a:latin typeface="Arial" pitchFamily="34" charset="0"/>
                          <a:ea typeface="Calibri"/>
                          <a:cs typeface="Arial" pitchFamily="34" charset="0"/>
                        </a:rPr>
                        <a:t>FIRMA-CUÑO </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gridSpan="7">
                  <a:txBody>
                    <a:bodyPr/>
                    <a:lstStyle/>
                    <a:p>
                      <a:pPr>
                        <a:lnSpc>
                          <a:spcPct val="115000"/>
                        </a:lnSpc>
                        <a:spcAft>
                          <a:spcPts val="0"/>
                        </a:spcAft>
                      </a:pPr>
                      <a:r>
                        <a:rPr lang="es-ES" sz="1100" dirty="0">
                          <a:latin typeface="Arial" pitchFamily="34" charset="0"/>
                          <a:ea typeface="Calibri"/>
                          <a:cs typeface="Arial" pitchFamily="34" charset="0"/>
                        </a:rPr>
                        <a:t>FIRMA-CUÑO-FECHA.</a:t>
                      </a:r>
                    </a:p>
                  </a:txBody>
                  <a:tcPr marL="34951" marR="349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pic>
        <p:nvPicPr>
          <p:cNvPr id="1025" name="Imagen 1" descr="escudo"/>
          <p:cNvPicPr>
            <a:picLocks noChangeAspect="1" noChangeArrowheads="1"/>
          </p:cNvPicPr>
          <p:nvPr/>
        </p:nvPicPr>
        <p:blipFill>
          <a:blip r:embed="rId2" cstate="print"/>
          <a:srcRect/>
          <a:stretch>
            <a:fillRect/>
          </a:stretch>
        </p:blipFill>
        <p:spPr bwMode="auto">
          <a:xfrm>
            <a:off x="1857356" y="714356"/>
            <a:ext cx="285752" cy="22495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67544" y="285728"/>
            <a:ext cx="8280920" cy="2677656"/>
          </a:xfrm>
          <a:prstGeom prst="rect">
            <a:avLst/>
          </a:prstGeom>
        </p:spPr>
        <p:txBody>
          <a:bodyPr wrap="square">
            <a:spAutoFit/>
          </a:bodyPr>
          <a:lstStyle/>
          <a:p>
            <a:r>
              <a:rPr lang="es-ES" sz="2400" dirty="0" smtClean="0">
                <a:latin typeface="Arial" pitchFamily="34" charset="0"/>
                <a:cs typeface="Arial" pitchFamily="34" charset="0"/>
              </a:rPr>
              <a:t>CRONOGRAMA DE TAREAS PARA EL PLAN 2021</a:t>
            </a:r>
          </a:p>
          <a:p>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Se efectuará despacho en la Dirección de Equipos del MICONS para recibir la demanda de equipos de construcción por inversiones para el 2021, en la fecha definida por la Dirección de Balance Constructivo del MICONS. (Marzo de 2020)</a:t>
            </a:r>
          </a:p>
        </p:txBody>
      </p:sp>
      <p:sp>
        <p:nvSpPr>
          <p:cNvPr id="8" name="7 Rectángulo"/>
          <p:cNvSpPr/>
          <p:nvPr/>
        </p:nvSpPr>
        <p:spPr>
          <a:xfrm>
            <a:off x="467544" y="2928934"/>
            <a:ext cx="8247860" cy="1938992"/>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La solicitud de Equipos debe presentarse con el corres-</a:t>
            </a:r>
            <a:r>
              <a:rPr lang="es-ES" sz="2400" dirty="0" err="1" smtClean="0">
                <a:latin typeface="Arial" pitchFamily="34" charset="0"/>
                <a:cs typeface="Arial" pitchFamily="34" charset="0"/>
              </a:rPr>
              <a:t>pondiente</a:t>
            </a:r>
            <a:r>
              <a:rPr lang="es-ES" sz="2400" dirty="0" smtClean="0">
                <a:latin typeface="Arial" pitchFamily="34" charset="0"/>
                <a:cs typeface="Arial" pitchFamily="34" charset="0"/>
              </a:rPr>
              <a:t> Estudio de Factibilidad debidamente aprobado, o en su defecto, debe presentar el expediente con los documentos que exige la Resolución 307/2014 antes mencionada.  </a:t>
            </a:r>
          </a:p>
        </p:txBody>
      </p:sp>
      <p:sp>
        <p:nvSpPr>
          <p:cNvPr id="9" name="8 Rectángulo"/>
          <p:cNvSpPr/>
          <p:nvPr/>
        </p:nvSpPr>
        <p:spPr>
          <a:xfrm>
            <a:off x="539552" y="4857760"/>
            <a:ext cx="8175852" cy="1569660"/>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El Balance de Equipos debe tener bien definido la </a:t>
            </a:r>
          </a:p>
          <a:p>
            <a:pPr algn="just"/>
            <a:r>
              <a:rPr lang="es-ES" sz="2400" dirty="0" smtClean="0">
                <a:latin typeface="Arial" pitchFamily="34" charset="0"/>
                <a:cs typeface="Arial" pitchFamily="34" charset="0"/>
              </a:rPr>
              <a:t>capacidad constructiva actual, la demanda  de obras o producción y la necesidad  de equipos según la  diferencia entre la CAPACIDAD y la DEMANDA.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2000"/>
                                        <p:tgtEl>
                                          <p:spTgt spid="9">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fade">
                                      <p:cBhvr>
                                        <p:cTn id="25"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build="allAtOnce"/>
      <p:bldP spid="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67544" y="285728"/>
            <a:ext cx="8280920" cy="4154984"/>
          </a:xfrm>
          <a:prstGeom prst="rect">
            <a:avLst/>
          </a:prstGeom>
        </p:spPr>
        <p:txBody>
          <a:bodyPr wrap="square">
            <a:spAutoFit/>
          </a:bodyPr>
          <a:lstStyle/>
          <a:p>
            <a:r>
              <a:rPr lang="es-ES" sz="2400" dirty="0" smtClean="0">
                <a:latin typeface="Arial" pitchFamily="34" charset="0"/>
                <a:cs typeface="Arial" pitchFamily="34" charset="0"/>
              </a:rPr>
              <a:t>IMPORTANTE:</a:t>
            </a: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La entidad que solicita inversiones en equipos de construcción, debe hacer un análisis primero de la Reparación General de sus equipos y la posibilidad de hacerlo como via más económica antes de someterse a adquirir nuevos equipos.</a:t>
            </a:r>
          </a:p>
        </p:txBody>
      </p:sp>
      <p:sp>
        <p:nvSpPr>
          <p:cNvPr id="9" name="8 Rectángulo"/>
          <p:cNvSpPr/>
          <p:nvPr/>
        </p:nvSpPr>
        <p:spPr>
          <a:xfrm>
            <a:off x="539552" y="4572008"/>
            <a:ext cx="8175852" cy="1569660"/>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Este análisis también forma parte del Balance Tecnológico y se presentará en los despachos a la Dirección de Equipos para su posible inclusión en el plan de reparaciones de equipos de construcción 2022.</a:t>
            </a:r>
          </a:p>
        </p:txBody>
      </p:sp>
      <p:pic>
        <p:nvPicPr>
          <p:cNvPr id="4" name="Picture 2" descr="DSC00090"/>
          <p:cNvPicPr>
            <a:picLocks noChangeAspect="1" noChangeArrowheads="1"/>
          </p:cNvPicPr>
          <p:nvPr/>
        </p:nvPicPr>
        <p:blipFill>
          <a:blip r:embed="rId2" cstate="print"/>
          <a:srcRect/>
          <a:stretch>
            <a:fillRect/>
          </a:stretch>
        </p:blipFill>
        <p:spPr bwMode="auto">
          <a:xfrm>
            <a:off x="3714745" y="96152"/>
            <a:ext cx="4286280" cy="24041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2000"/>
                                        <p:tgtEl>
                                          <p:spTgt spid="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9" grpId="0" build="allAtOnce"/>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605</Words>
  <Application>Microsoft Office PowerPoint</Application>
  <PresentationFormat>Presentación en pantalla (4:3)</PresentationFormat>
  <Paragraphs>117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  DIRECCIÓN DE EQUIPOS MINISTERIO DE LA CONSTRUCCIÓN    PREPARACIÓN PARA LA CONFORMACIÓN  DEL PLAN  INVERSIONES DE EQUIPOS DE LA CONSTRUCCIÓN - 2022.  </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INVERSIONES DE EQUIPOS PARA LA CONSTRUCCIÓN  2019  .</dc:title>
  <dc:creator>OsvaldoM</dc:creator>
  <cp:lastModifiedBy>JCesar</cp:lastModifiedBy>
  <cp:revision>67</cp:revision>
  <dcterms:created xsi:type="dcterms:W3CDTF">2019-01-08T16:13:31Z</dcterms:created>
  <dcterms:modified xsi:type="dcterms:W3CDTF">2021-01-28T21:05:32Z</dcterms:modified>
</cp:coreProperties>
</file>