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716" r:id="rId3"/>
    <p:sldId id="721" r:id="rId4"/>
    <p:sldId id="719" r:id="rId5"/>
    <p:sldId id="720" r:id="rId6"/>
    <p:sldId id="722" r:id="rId7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FF"/>
    <a:srgbClr val="D26E1E"/>
    <a:srgbClr val="14C9DC"/>
    <a:srgbClr val="C9FEAC"/>
    <a:srgbClr val="FFFF99"/>
    <a:srgbClr val="FAC090"/>
    <a:srgbClr val="6FB9B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4483" autoAdjust="0"/>
  </p:normalViewPr>
  <p:slideViewPr>
    <p:cSldViewPr>
      <p:cViewPr>
        <p:scale>
          <a:sx n="110" d="100"/>
          <a:sy n="110" d="100"/>
        </p:scale>
        <p:origin x="-159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3362CC6-4C3D-4390-8286-531D7CF25645}" type="datetimeFigureOut">
              <a:rPr lang="es-ES"/>
              <a:pPr>
                <a:defRPr/>
              </a:pPr>
              <a:t>27/01/2021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0089" y="4416426"/>
            <a:ext cx="5610225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B78BC8F-D0E9-415B-8B48-5A4880A1421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B2D79-C87D-4A9E-AA45-E2636A6117C1}" type="datetime1">
              <a:rPr lang="es-ES"/>
              <a:pPr>
                <a:defRPr/>
              </a:pPr>
              <a:t>27/01/2021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2F5ED-1EB7-4638-B458-C8C19095DDF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75B23-2982-4491-88B7-21E7089BCA92}" type="datetime1">
              <a:rPr lang="es-ES"/>
              <a:pPr>
                <a:defRPr/>
              </a:pPr>
              <a:t>27/01/2021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3B6B3-6003-46F8-BE04-64FCC7BC0CE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73419-DC73-41A3-99D6-B23870472DE3}" type="datetime1">
              <a:rPr lang="es-ES"/>
              <a:pPr>
                <a:defRPr/>
              </a:pPr>
              <a:t>27/01/2021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093C7-F148-487A-AD9C-FC18CBC470D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F9FC3-3213-4126-953F-41BAFBB54A3C}" type="datetime1">
              <a:rPr lang="es-ES"/>
              <a:pPr>
                <a:defRPr/>
              </a:pPr>
              <a:t>27/01/2021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D38D-0C7B-4CCB-A765-97075C48AD2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FC97B-D389-49CA-93D6-4D2AB63C20ED}" type="datetime1">
              <a:rPr lang="es-ES"/>
              <a:pPr>
                <a:defRPr/>
              </a:pPr>
              <a:t>27/01/2021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D036F-EF55-4234-9738-FBAFEDA0F8C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70C30-EED2-4EC0-B003-36D7F422D29C}" type="datetime1">
              <a:rPr lang="es-ES"/>
              <a:pPr>
                <a:defRPr/>
              </a:pPr>
              <a:t>27/01/2021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E94C0-D7B1-4DBD-9105-78BF54F68B0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49EC-5E78-466D-9B8F-97A10C4A5F5F}" type="datetime1">
              <a:rPr lang="es-ES"/>
              <a:pPr>
                <a:defRPr/>
              </a:pPr>
              <a:t>27/01/2021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9C625-3F8B-4A01-9D34-E9D94DF04A5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18007-7C0B-4764-A596-EA2BF5A614A4}" type="datetime1">
              <a:rPr lang="es-ES"/>
              <a:pPr>
                <a:defRPr/>
              </a:pPr>
              <a:t>27/01/2021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523B-0E8F-46D9-92C2-97A256B67FF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75AA6-624A-481E-8868-EE6CC37F1A3C}" type="datetime1">
              <a:rPr lang="es-ES"/>
              <a:pPr>
                <a:defRPr/>
              </a:pPr>
              <a:t>27/01/2021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A0657-033C-4BE5-BDF0-E9DF72BB622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6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B74D5-CEC3-478D-9664-610523069D0B}" type="datetime1">
              <a:rPr lang="es-ES"/>
              <a:pPr>
                <a:defRPr/>
              </a:pPr>
              <a:t>27/01/2021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A45E8-A92F-4368-9320-61440F693AA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513A0-2DD7-4069-9804-6DB7DDCB3264}" type="datetime1">
              <a:rPr lang="es-ES"/>
              <a:pPr>
                <a:defRPr/>
              </a:pPr>
              <a:t>27/01/2021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E584B-9419-4071-902B-B0FB75A00B7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D0A52A-B25E-45C2-ACA4-157F8C35ED59}" type="datetime1">
              <a:rPr lang="es-ES"/>
              <a:pPr>
                <a:defRPr/>
              </a:pPr>
              <a:t>27/01/2021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D7E9B5-A2EC-4533-973B-F54F52E37AB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4213" y="1628775"/>
            <a:ext cx="8064500" cy="166199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52400" indent="-1524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dirty="0">
                <a:solidFill>
                  <a:prstClr val="black"/>
                </a:solidFill>
              </a:rPr>
              <a:t>DIRECCIÓN </a:t>
            </a:r>
            <a:r>
              <a:rPr lang="es-ES" sz="2800" b="1" dirty="0" smtClean="0">
                <a:solidFill>
                  <a:prstClr val="black"/>
                </a:solidFill>
              </a:rPr>
              <a:t>DE PRODUCCIÓN LOCAL DE MATERIALES</a:t>
            </a:r>
            <a:endParaRPr lang="es-ES" sz="2800" b="1" dirty="0">
              <a:solidFill>
                <a:prstClr val="black"/>
              </a:solidFill>
            </a:endParaRPr>
          </a:p>
          <a:p>
            <a:pPr marL="152400" indent="-1524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2800" b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152400" indent="-1524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  <p:sp useBgFill="1">
        <p:nvSpPr>
          <p:cNvPr id="5" name="4 Rectángulo"/>
          <p:cNvSpPr/>
          <p:nvPr/>
        </p:nvSpPr>
        <p:spPr>
          <a:xfrm>
            <a:off x="251520" y="2708920"/>
            <a:ext cx="8461375" cy="107721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152400" indent="-150813" algn="ctr">
              <a:buSzPct val="100000"/>
              <a:tabLst>
                <a:tab pos="152400" algn="l"/>
                <a:tab pos="1066800" algn="l"/>
                <a:tab pos="1981200" algn="l"/>
                <a:tab pos="2895600" algn="l"/>
                <a:tab pos="3810000" algn="l"/>
                <a:tab pos="4724400" algn="l"/>
                <a:tab pos="5638800" algn="l"/>
                <a:tab pos="6553200" algn="l"/>
                <a:tab pos="7467600" algn="l"/>
                <a:tab pos="8382000" algn="l"/>
                <a:tab pos="9296400" algn="l"/>
                <a:tab pos="10210800" algn="l"/>
              </a:tabLst>
              <a:defRPr/>
            </a:pPr>
            <a:r>
              <a:rPr lang="es-ES" sz="3200" b="1" dirty="0" smtClean="0">
                <a:solidFill>
                  <a:prstClr val="black"/>
                </a:solidFill>
                <a:latin typeface="Arial Black" pitchFamily="34" charset="0"/>
              </a:rPr>
              <a:t>PRINCIPIOS DE LA PLANIFICACIÓN PARA EL AÑO 2022</a:t>
            </a:r>
            <a:endParaRPr lang="es-ES" sz="3200" b="1" dirty="0">
              <a:solidFill>
                <a:prstClr val="black"/>
              </a:solidFill>
              <a:latin typeface="Arial Black" pitchFamily="34" charset="0"/>
            </a:endParaRPr>
          </a:p>
        </p:txBody>
      </p:sp>
      <p:sp>
        <p:nvSpPr>
          <p:cNvPr id="2052" name="3 Rectángulo"/>
          <p:cNvSpPr>
            <a:spLocks noChangeArrowheads="1"/>
          </p:cNvSpPr>
          <p:nvPr/>
        </p:nvSpPr>
        <p:spPr bwMode="auto">
          <a:xfrm>
            <a:off x="323850" y="4868863"/>
            <a:ext cx="8247063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ES" sz="2600" b="1" dirty="0" smtClean="0">
                <a:solidFill>
                  <a:srgbClr val="000000"/>
                </a:solidFill>
              </a:rPr>
              <a:t>Fecha </a:t>
            </a:r>
            <a:r>
              <a:rPr lang="es-ES" altLang="es-ES" sz="2600" b="1" dirty="0">
                <a:solidFill>
                  <a:srgbClr val="000000"/>
                </a:solidFill>
              </a:rPr>
              <a:t>de realización: </a:t>
            </a:r>
            <a:r>
              <a:rPr lang="es-ES" altLang="es-ES" sz="2600" b="1" dirty="0" smtClean="0">
                <a:solidFill>
                  <a:srgbClr val="000000"/>
                </a:solidFill>
              </a:rPr>
              <a:t>27/01/2021</a:t>
            </a:r>
            <a:r>
              <a:rPr lang="es-ES" altLang="es-ES" sz="2600" b="1" dirty="0" smtClean="0"/>
              <a:t> </a:t>
            </a:r>
            <a:endParaRPr lang="es-ES" altLang="es-ES" sz="2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620713"/>
          </a:xfrm>
        </p:spPr>
        <p:txBody>
          <a:bodyPr/>
          <a:lstStyle/>
          <a:p>
            <a:pPr marL="152400" indent="-150813">
              <a:buSzPct val="100000"/>
              <a:tabLst>
                <a:tab pos="152400" algn="l"/>
                <a:tab pos="1066800" algn="l"/>
                <a:tab pos="1981200" algn="l"/>
                <a:tab pos="2895600" algn="l"/>
                <a:tab pos="3810000" algn="l"/>
                <a:tab pos="4724400" algn="l"/>
                <a:tab pos="5638800" algn="l"/>
                <a:tab pos="6553200" algn="l"/>
                <a:tab pos="7467600" algn="l"/>
                <a:tab pos="8382000" algn="l"/>
                <a:tab pos="9296400" algn="l"/>
                <a:tab pos="10210800" algn="l"/>
              </a:tabLst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CONCEPTOS</a:t>
            </a:r>
            <a:endParaRPr lang="es-ES" sz="40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2 Marcador de contenido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616624"/>
          </a:xfrm>
        </p:spPr>
        <p:txBody>
          <a:bodyPr/>
          <a:lstStyle/>
          <a:p>
            <a:pPr marL="534988" indent="-354013" algn="just">
              <a:lnSpc>
                <a:spcPct val="112000"/>
              </a:lnSpc>
              <a:buFont typeface="Wingdings" pitchFamily="2" charset="2"/>
              <a:buChar char="Ø"/>
              <a:defRPr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La producción local de materiales tiene la misión de ser el principal  asegurador de los materiales y elementos para la construcción de viviendas por esfuerzo propio y con prioridad los subsidios, cubriendo la demanda para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más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del 60 % del plan de viviendas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34988" indent="-354013" algn="just">
              <a:lnSpc>
                <a:spcPct val="112000"/>
              </a:lnSpc>
              <a:buNone/>
              <a:defRPr/>
            </a:pPr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marL="534988" indent="-354013" algn="just">
              <a:lnSpc>
                <a:spcPct val="112000"/>
              </a:lnSpc>
              <a:buFont typeface="Wingdings" pitchFamily="2" charset="2"/>
              <a:buChar char="Ø"/>
              <a:defRPr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El Programa es dirigido por el Gobierno, en cada provincia el Coordinador de Objetivos y Programas conjuntamente con los Intendentes municipales aseguran el cumplimiento anual de producción y venta. </a:t>
            </a:r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marL="534988" indent="-354013" algn="just">
              <a:lnSpc>
                <a:spcPct val="112000"/>
              </a:lnSpc>
              <a:buNone/>
              <a:defRPr/>
            </a:pPr>
            <a:endParaRPr lang="es-ES" sz="1200" b="1" dirty="0" smtClean="0">
              <a:latin typeface="Arial" pitchFamily="34" charset="0"/>
              <a:cs typeface="Arial" pitchFamily="34" charset="0"/>
            </a:endParaRPr>
          </a:p>
          <a:p>
            <a:pPr marL="541338" indent="-360363" algn="just">
              <a:lnSpc>
                <a:spcPct val="112000"/>
              </a:lnSpc>
              <a:buFont typeface="Wingdings" pitchFamily="2" charset="2"/>
              <a:buChar char="Ø"/>
              <a:defRPr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2000"/>
              </a:lnSpc>
              <a:buFont typeface="Arial" charset="0"/>
              <a:buNone/>
              <a:defRPr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 algn="just">
              <a:lnSpc>
                <a:spcPct val="112000"/>
              </a:lnSpc>
              <a:buFont typeface="Arial" pitchFamily="34" charset="0"/>
              <a:buNone/>
              <a:defRPr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16913" y="6492875"/>
            <a:ext cx="37147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335031-F705-45D7-8B48-97198BBF521C}" type="slidenum">
              <a:rPr lang="es-ES" sz="1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s-ES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620713"/>
          </a:xfrm>
        </p:spPr>
        <p:txBody>
          <a:bodyPr/>
          <a:lstStyle/>
          <a:p>
            <a:pPr marL="152400" indent="-150813">
              <a:buSzPct val="100000"/>
              <a:tabLst>
                <a:tab pos="152400" algn="l"/>
                <a:tab pos="1066800" algn="l"/>
                <a:tab pos="1981200" algn="l"/>
                <a:tab pos="2895600" algn="l"/>
                <a:tab pos="3810000" algn="l"/>
                <a:tab pos="4724400" algn="l"/>
                <a:tab pos="5638800" algn="l"/>
                <a:tab pos="6553200" algn="l"/>
                <a:tab pos="7467600" algn="l"/>
                <a:tab pos="8382000" algn="l"/>
                <a:tab pos="9296400" algn="l"/>
                <a:tab pos="10210800" algn="l"/>
              </a:tabLst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E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CONCEPTOS</a:t>
            </a:r>
            <a:endParaRPr lang="es-ES" sz="40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2 Marcador de contenido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5616624"/>
          </a:xfrm>
        </p:spPr>
        <p:txBody>
          <a:bodyPr/>
          <a:lstStyle/>
          <a:p>
            <a:pPr marL="534988" indent="-354013" algn="just">
              <a:lnSpc>
                <a:spcPct val="112000"/>
              </a:lnSpc>
              <a:buNone/>
              <a:defRPr/>
            </a:pPr>
            <a:endParaRPr lang="es-ES" sz="1200" b="1" dirty="0" smtClean="0">
              <a:latin typeface="Arial" pitchFamily="34" charset="0"/>
              <a:cs typeface="Arial" pitchFamily="34" charset="0"/>
            </a:endParaRPr>
          </a:p>
          <a:p>
            <a:pPr marL="534988" indent="-354013" algn="just">
              <a:lnSpc>
                <a:spcPct val="112000"/>
              </a:lnSpc>
              <a:buFont typeface="Wingdings" pitchFamily="2" charset="2"/>
              <a:buChar char="Ø"/>
              <a:defRPr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El proceso de planificación económica del Programa se confecciona a nivel de municipio bajo la rectoría y aprobación del Intendente, siempre alineado con las Indicaciones Metodológicas emitidas por el MEP para la elaboración del Plan de la Economía Nacional 2022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34988" indent="-354013" algn="just">
              <a:lnSpc>
                <a:spcPct val="112000"/>
              </a:lnSpc>
              <a:buNone/>
              <a:defRPr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marL="534988" indent="-354013" algn="just">
              <a:lnSpc>
                <a:spcPct val="112000"/>
              </a:lnSpc>
              <a:buFont typeface="Wingdings" pitchFamily="2" charset="2"/>
              <a:buChar char="Ø"/>
              <a:defRPr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Planificar y lograr un mejor aprovechamiento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de las materias primas naturales y reciclables presentes en los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municipios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continuar la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recuperación de la  tradición de la producción de elementos de  barro (ladrillos, tejas criollas, losas de azotea, otros), un mejor uso de los escombros (minería urbana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) y  utilización de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las capacidades productivas 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disponibles. </a:t>
            </a:r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marL="541338" indent="-360363" algn="just">
              <a:lnSpc>
                <a:spcPct val="112000"/>
              </a:lnSpc>
              <a:buFont typeface="Wingdings" pitchFamily="2" charset="2"/>
              <a:buChar char="Ø"/>
              <a:defRPr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2000"/>
              </a:lnSpc>
              <a:buFont typeface="Arial" charset="0"/>
              <a:buNone/>
              <a:defRPr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 algn="just">
              <a:lnSpc>
                <a:spcPct val="112000"/>
              </a:lnSpc>
              <a:buFont typeface="Arial" pitchFamily="34" charset="0"/>
              <a:buNone/>
              <a:defRPr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16913" y="6492875"/>
            <a:ext cx="37147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335031-F705-45D7-8B48-97198BBF521C}" type="slidenum">
              <a:rPr lang="es-ES" sz="1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s-ES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620713"/>
          </a:xfrm>
        </p:spPr>
        <p:txBody>
          <a:bodyPr/>
          <a:lstStyle/>
          <a:p>
            <a:pPr marL="152400" indent="-150813">
              <a:buSzPct val="100000"/>
              <a:tabLst>
                <a:tab pos="152400" algn="l"/>
                <a:tab pos="1066800" algn="l"/>
                <a:tab pos="1981200" algn="l"/>
                <a:tab pos="2895600" algn="l"/>
                <a:tab pos="3810000" algn="l"/>
                <a:tab pos="4724400" algn="l"/>
                <a:tab pos="5638800" algn="l"/>
                <a:tab pos="6553200" algn="l"/>
                <a:tab pos="7467600" algn="l"/>
                <a:tab pos="8382000" algn="l"/>
                <a:tab pos="9296400" algn="l"/>
                <a:tab pos="10210800" algn="l"/>
              </a:tabLst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E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CRECIMIENTO PRODUCTIVO</a:t>
            </a:r>
            <a:endParaRPr lang="es-ES" sz="32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2 Marcador de contenido"/>
          <p:cNvSpPr>
            <a:spLocks noGrp="1"/>
          </p:cNvSpPr>
          <p:nvPr>
            <p:ph idx="1"/>
          </p:nvPr>
        </p:nvSpPr>
        <p:spPr>
          <a:xfrm>
            <a:off x="107504" y="739799"/>
            <a:ext cx="8928992" cy="5497513"/>
          </a:xfrm>
        </p:spPr>
        <p:txBody>
          <a:bodyPr/>
          <a:lstStyle/>
          <a:p>
            <a:pPr marL="85725" indent="0" algn="just">
              <a:lnSpc>
                <a:spcPct val="112000"/>
              </a:lnSpc>
              <a:buFont typeface="Arial" charset="0"/>
              <a:buNone/>
              <a:defRPr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Se trabajará en continuar el crecimiento en  los elementos de arcilla y plástico reciclado que sustituyen importaciones.</a:t>
            </a:r>
          </a:p>
          <a:p>
            <a:pPr marL="541338" indent="-533400" algn="just">
              <a:lnSpc>
                <a:spcPct val="112000"/>
              </a:lnSpc>
              <a:buFont typeface="Arial" charset="0"/>
              <a:buNone/>
              <a:defRPr/>
            </a:pPr>
            <a:endParaRPr lang="es-ES" sz="1200" dirty="0" smtClean="0">
              <a:latin typeface="Arial" pitchFamily="34" charset="0"/>
              <a:cs typeface="Arial" pitchFamily="34" charset="0"/>
            </a:endParaRPr>
          </a:p>
          <a:p>
            <a:pPr marL="541338" indent="-533400" algn="just">
              <a:lnSpc>
                <a:spcPct val="112000"/>
              </a:lnSpc>
              <a:buFont typeface="Arial" charset="0"/>
              <a:buNone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Genéricos planificados :</a:t>
            </a:r>
          </a:p>
          <a:p>
            <a:pPr marL="630238" indent="-354013" algn="just">
              <a:lnSpc>
                <a:spcPct val="112000"/>
              </a:lnSpc>
              <a:buFont typeface="Symbol" pitchFamily="18" charset="2"/>
              <a:buChar char=""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Pinturas: De distintos estándares de calidad. Se tiene que  certificar su calidad. Se produce: en base agua, impermeables, esmalte de hierro y otros. </a:t>
            </a:r>
          </a:p>
          <a:p>
            <a:pPr marL="630238" indent="-354013" algn="just">
              <a:lnSpc>
                <a:spcPct val="112000"/>
              </a:lnSpc>
              <a:buFont typeface="Symbol" pitchFamily="18" charset="2"/>
              <a:buChar char=""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Tomacorrientes: Se fabrican en Cienfuegos y Villa Clara.</a:t>
            </a:r>
          </a:p>
          <a:p>
            <a:pPr marL="630238" indent="-354013" algn="just">
              <a:lnSpc>
                <a:spcPct val="112000"/>
              </a:lnSpc>
              <a:buFont typeface="Symbol" pitchFamily="18" charset="2"/>
              <a:buChar char=""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 Interruptores: Se fabrican en Cienfuegos.</a:t>
            </a:r>
          </a:p>
          <a:p>
            <a:pPr marL="630238" indent="-354013" algn="just">
              <a:lnSpc>
                <a:spcPct val="112000"/>
              </a:lnSpc>
              <a:buFont typeface="Symbol" pitchFamily="18" charset="2"/>
              <a:buChar char=""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Base de lámpara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led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: Se fabrican en la Empresa de Industrias Locales de Holguín y de La Habana. </a:t>
            </a:r>
          </a:p>
          <a:p>
            <a:pPr algn="just">
              <a:lnSpc>
                <a:spcPct val="112000"/>
              </a:lnSpc>
              <a:buFont typeface="Arial" charset="0"/>
              <a:buNone/>
              <a:defRPr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          </a:t>
            </a:r>
          </a:p>
          <a:p>
            <a:pPr algn="just">
              <a:lnSpc>
                <a:spcPct val="112000"/>
              </a:lnSpc>
              <a:buFont typeface="Arial" pitchFamily="34" charset="0"/>
              <a:buNone/>
              <a:defRPr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16913" y="6492875"/>
            <a:ext cx="37147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335031-F705-45D7-8B48-97198BBF521C}" type="slidenum">
              <a:rPr lang="es-ES" sz="1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s-ES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620713"/>
          </a:xfrm>
        </p:spPr>
        <p:txBody>
          <a:bodyPr/>
          <a:lstStyle/>
          <a:p>
            <a:pPr marL="152400" indent="-150813">
              <a:buSzPct val="100000"/>
              <a:tabLst>
                <a:tab pos="152400" algn="l"/>
                <a:tab pos="1066800" algn="l"/>
                <a:tab pos="1981200" algn="l"/>
                <a:tab pos="2895600" algn="l"/>
                <a:tab pos="3810000" algn="l"/>
                <a:tab pos="4724400" algn="l"/>
                <a:tab pos="5638800" algn="l"/>
                <a:tab pos="6553200" algn="l"/>
                <a:tab pos="7467600" algn="l"/>
                <a:tab pos="8382000" algn="l"/>
                <a:tab pos="9296400" algn="l"/>
                <a:tab pos="10210800" algn="l"/>
              </a:tabLst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s-E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CRECIMIENTO PRODUCTIVO</a:t>
            </a:r>
            <a:endParaRPr lang="es-ES" sz="32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2 Marcador de contenido"/>
          <p:cNvSpPr>
            <a:spLocks noGrp="1"/>
          </p:cNvSpPr>
          <p:nvPr>
            <p:ph idx="1"/>
          </p:nvPr>
        </p:nvSpPr>
        <p:spPr>
          <a:xfrm>
            <a:off x="285750" y="739799"/>
            <a:ext cx="8572500" cy="5497513"/>
          </a:xfrm>
        </p:spPr>
        <p:txBody>
          <a:bodyPr/>
          <a:lstStyle/>
          <a:p>
            <a:pPr marL="896938" indent="-620713" algn="just">
              <a:lnSpc>
                <a:spcPct val="112000"/>
              </a:lnSpc>
              <a:buFont typeface="Symbol" pitchFamily="18" charset="2"/>
              <a:buChar char=""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Socket: Se fabrican en la Empresa de Industrias Locales de Holguín.</a:t>
            </a:r>
          </a:p>
          <a:p>
            <a:pPr marL="896938" indent="-620713" algn="just">
              <a:lnSpc>
                <a:spcPct val="112000"/>
              </a:lnSpc>
              <a:buFont typeface="Symbol" pitchFamily="18" charset="2"/>
              <a:buChar char=""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Tuberías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y tubos plásticos: Se producen en todas las provincias, con mayor experiencia en las Empresas de Industrias Locales de Holguín, Villa clara y La Habana.</a:t>
            </a:r>
          </a:p>
          <a:p>
            <a:pPr marL="896938" indent="-620713" algn="just">
              <a:lnSpc>
                <a:spcPct val="112000"/>
              </a:lnSpc>
              <a:buFont typeface="Symbol" pitchFamily="18" charset="2"/>
              <a:buChar char=""/>
              <a:defRPr/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Programa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de Ahorro de Agua: latiguillos, llaves, herrajes de inodoro, otros. Se fabricarán principalmente  en Holguín, Villa Clara y La Habana</a:t>
            </a:r>
          </a:p>
          <a:p>
            <a:pPr marL="896938" indent="-620713" algn="just">
              <a:lnSpc>
                <a:spcPct val="112000"/>
              </a:lnSpc>
              <a:buFont typeface="Symbol" pitchFamily="18" charset="2"/>
              <a:buChar char=""/>
              <a:defRPr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marL="896938" indent="-620713" algn="just">
              <a:lnSpc>
                <a:spcPct val="112000"/>
              </a:lnSpc>
              <a:buFont typeface="Symbol" pitchFamily="18" charset="2"/>
              <a:buChar char=""/>
              <a:defRPr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marL="896938" indent="-620713" algn="just">
              <a:lnSpc>
                <a:spcPct val="112000"/>
              </a:lnSpc>
              <a:buNone/>
              <a:defRPr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2000"/>
              </a:lnSpc>
              <a:buFont typeface="Arial" pitchFamily="34" charset="0"/>
              <a:buNone/>
              <a:defRPr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16913" y="6492875"/>
            <a:ext cx="37147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335031-F705-45D7-8B48-97198BBF521C}" type="slidenum">
              <a:rPr lang="es-ES" sz="1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s-ES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589931"/>
            <a:ext cx="2267744" cy="1917410"/>
          </a:xfrm>
          <a:prstGeom prst="rect">
            <a:avLst/>
          </a:prstGeom>
        </p:spPr>
      </p:pic>
      <p:pic>
        <p:nvPicPr>
          <p:cNvPr id="6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9120"/>
            <a:ext cx="2543011" cy="207022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620713"/>
          </a:xfrm>
        </p:spPr>
        <p:txBody>
          <a:bodyPr/>
          <a:lstStyle/>
          <a:p>
            <a:pPr marL="152400" indent="-150813">
              <a:buSzPct val="100000"/>
              <a:tabLst>
                <a:tab pos="152400" algn="l"/>
                <a:tab pos="1066800" algn="l"/>
                <a:tab pos="1981200" algn="l"/>
                <a:tab pos="2895600" algn="l"/>
                <a:tab pos="3810000" algn="l"/>
                <a:tab pos="4724400" algn="l"/>
                <a:tab pos="5638800" algn="l"/>
                <a:tab pos="6553200" algn="l"/>
                <a:tab pos="7467600" algn="l"/>
                <a:tab pos="8382000" algn="l"/>
                <a:tab pos="9296400" algn="l"/>
                <a:tab pos="10210800" algn="l"/>
              </a:tabLst>
              <a:defRPr/>
            </a:pPr>
            <a: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es-ES" sz="3200" b="1" dirty="0">
              <a:solidFill>
                <a:schemeClr val="bg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75" name="2 Marcador de contenido"/>
          <p:cNvSpPr>
            <a:spLocks noGrp="1"/>
          </p:cNvSpPr>
          <p:nvPr>
            <p:ph idx="1"/>
          </p:nvPr>
        </p:nvSpPr>
        <p:spPr>
          <a:xfrm>
            <a:off x="285750" y="739799"/>
            <a:ext cx="8572500" cy="5497513"/>
          </a:xfrm>
        </p:spPr>
        <p:txBody>
          <a:bodyPr/>
          <a:lstStyle/>
          <a:p>
            <a:pPr marL="896938" indent="-620713" algn="ctr">
              <a:lnSpc>
                <a:spcPct val="112000"/>
              </a:lnSpc>
              <a:buNone/>
              <a:defRPr/>
            </a:pPr>
            <a:endParaRPr lang="es-ES" sz="6600" dirty="0" smtClean="0">
              <a:latin typeface="Arial" pitchFamily="34" charset="0"/>
              <a:cs typeface="Arial" pitchFamily="34" charset="0"/>
            </a:endParaRPr>
          </a:p>
          <a:p>
            <a:pPr marL="896938" indent="-620713" algn="ctr">
              <a:lnSpc>
                <a:spcPct val="112000"/>
              </a:lnSpc>
              <a:buNone/>
              <a:defRPr/>
            </a:pPr>
            <a:r>
              <a:rPr lang="es-ES" sz="6600" dirty="0" smtClean="0">
                <a:latin typeface="Arial" pitchFamily="34" charset="0"/>
                <a:cs typeface="Arial" pitchFamily="34" charset="0"/>
              </a:rPr>
              <a:t>MUCHAS GRACIAS</a:t>
            </a:r>
            <a:endParaRPr lang="es-ES" sz="6600" dirty="0" smtClean="0">
              <a:latin typeface="Arial" pitchFamily="34" charset="0"/>
              <a:cs typeface="Arial" pitchFamily="34" charset="0"/>
            </a:endParaRPr>
          </a:p>
          <a:p>
            <a:pPr marL="896938" indent="-620713" algn="just">
              <a:lnSpc>
                <a:spcPct val="112000"/>
              </a:lnSpc>
              <a:buFont typeface="Symbol" pitchFamily="18" charset="2"/>
              <a:buChar char=""/>
              <a:defRPr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marL="896938" indent="-620713" algn="just">
              <a:lnSpc>
                <a:spcPct val="112000"/>
              </a:lnSpc>
              <a:buNone/>
              <a:defRPr/>
            </a:pP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2000"/>
              </a:lnSpc>
              <a:buFont typeface="Arial" pitchFamily="34" charset="0"/>
              <a:buNone/>
              <a:defRPr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316913" y="6492875"/>
            <a:ext cx="37147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335031-F705-45D7-8B48-97198BBF521C}" type="slidenum">
              <a:rPr lang="es-ES" sz="18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s-ES" sz="1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589931"/>
            <a:ext cx="2267744" cy="1917410"/>
          </a:xfrm>
          <a:prstGeom prst="rect">
            <a:avLst/>
          </a:prstGeom>
        </p:spPr>
      </p:pic>
      <p:pic>
        <p:nvPicPr>
          <p:cNvPr id="6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9120"/>
            <a:ext cx="2543011" cy="2070229"/>
          </a:xfrm>
          <a:prstGeom prst="rect">
            <a:avLst/>
          </a:prstGeom>
        </p:spPr>
      </p:pic>
      <p:pic>
        <p:nvPicPr>
          <p:cNvPr id="7" name="Picture 14" descr="H:\LOGOS DE INSTITUCIONES RELACIONDAS CON EL GRUPO\PRODUCCION LOCAL DE MATERIALES copia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871" y="3645024"/>
            <a:ext cx="1748233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28894</TotalTime>
  <Words>369</Words>
  <Application>Microsoft Office PowerPoint</Application>
  <PresentationFormat>Presentación en pantalla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 CONCEPTOS</vt:lpstr>
      <vt:lpstr> CONCEPTOS</vt:lpstr>
      <vt:lpstr> CRECIMIENTO PRODUCTIVO</vt:lpstr>
      <vt:lpstr> CRECIMIENTO PRODUCTIVO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Mariaaurora</dc:creator>
  <cp:lastModifiedBy>yamila</cp:lastModifiedBy>
  <cp:revision>2211</cp:revision>
  <dcterms:created xsi:type="dcterms:W3CDTF">2016-12-12T20:55:47Z</dcterms:created>
  <dcterms:modified xsi:type="dcterms:W3CDTF">2021-01-27T14:07:30Z</dcterms:modified>
</cp:coreProperties>
</file>