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841" r:id="rId2"/>
    <p:sldMasterId id="2147483853" r:id="rId3"/>
  </p:sldMasterIdLst>
  <p:notesMasterIdLst>
    <p:notesMasterId r:id="rId19"/>
  </p:notesMasterIdLst>
  <p:sldIdLst>
    <p:sldId id="262" r:id="rId4"/>
    <p:sldId id="263" r:id="rId5"/>
    <p:sldId id="285" r:id="rId6"/>
    <p:sldId id="274" r:id="rId7"/>
    <p:sldId id="276" r:id="rId8"/>
    <p:sldId id="277" r:id="rId9"/>
    <p:sldId id="278" r:id="rId10"/>
    <p:sldId id="281" r:id="rId11"/>
    <p:sldId id="284" r:id="rId12"/>
    <p:sldId id="286" r:id="rId13"/>
    <p:sldId id="287" r:id="rId14"/>
    <p:sldId id="289" r:id="rId15"/>
    <p:sldId id="290" r:id="rId16"/>
    <p:sldId id="291" r:id="rId17"/>
    <p:sldId id="269" r:id="rId18"/>
  </p:sldIdLst>
  <p:sldSz cx="12192000" cy="68580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37" autoAdjust="0"/>
  </p:normalViewPr>
  <p:slideViewPr>
    <p:cSldViewPr snapToGrid="0">
      <p:cViewPr varScale="1">
        <p:scale>
          <a:sx n="68" d="100"/>
          <a:sy n="68" d="100"/>
        </p:scale>
        <p:origin x="-7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EAA8C5-AC2F-4D82-8AEB-60B7AA573D61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EAEA8B-87A6-44F8-A9B5-A7C69366C1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4E47AC-0147-4621-8FCB-33A0B87829D8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147483646 w 372"/>
              <a:gd name="T1" fmla="*/ 2147483646 h 166"/>
              <a:gd name="T2" fmla="*/ 2147483646 w 372"/>
              <a:gd name="T3" fmla="*/ 2147483646 h 166"/>
              <a:gd name="T4" fmla="*/ 2147483646 w 372"/>
              <a:gd name="T5" fmla="*/ 2147483646 h 166"/>
              <a:gd name="T6" fmla="*/ 2147483646 w 372"/>
              <a:gd name="T7" fmla="*/ 2147483646 h 166"/>
              <a:gd name="T8" fmla="*/ 2147483646 w 372"/>
              <a:gd name="T9" fmla="*/ 2147483646 h 166"/>
              <a:gd name="T10" fmla="*/ 2147483646 w 372"/>
              <a:gd name="T11" fmla="*/ 2147483646 h 166"/>
              <a:gd name="T12" fmla="*/ 2147483646 w 372"/>
              <a:gd name="T13" fmla="*/ 2147483646 h 166"/>
              <a:gd name="T14" fmla="*/ 2147483646 w 372"/>
              <a:gd name="T15" fmla="*/ 0 h 166"/>
              <a:gd name="T16" fmla="*/ 0 w 372"/>
              <a:gd name="T17" fmla="*/ 0 h 166"/>
              <a:gd name="T18" fmla="*/ 0 w 372"/>
              <a:gd name="T19" fmla="*/ 2147483646 h 166"/>
              <a:gd name="T20" fmla="*/ 2147483646 w 372"/>
              <a:gd name="T21" fmla="*/ 2147483646 h 1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6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6" y="4777385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5EC5-F798-4605-B7A3-8CB4EE2C4F7E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AE71F-492C-400B-8843-155A721350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BDFB-0E09-49EE-B119-9718E5E9D1ED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064CF-8188-4C94-856F-FCB036389B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3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6EA5-AEB6-4037-921F-F26B5BEFF4DB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20D06-BFBB-4068-92B9-AC6EDEEA3B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3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8285B-0000-4413-B15E-5948D7AD1AC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23FDF-3AF8-4737-BE1A-9096D9738C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BB46-B3BB-462F-87F8-BC750820681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A1C56-B6F4-4891-BF0A-5F4E927936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42233-D84E-4961-8F32-7D3D8DA27E34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CA86-E283-41E0-8454-F2FDEDE28A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8865-6E56-4330-A189-7D4849654ED8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9D37-7639-46E1-A8BE-3CAFBA5DC7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6" y="627411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11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A2D6E-A6D6-4134-BE7B-ADDEE54E5918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5432-D226-4980-914A-16FB427402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D703E46-79C7-40AE-8B85-D7FF1CB00049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DF8FE74-FC13-4639-9893-C789239E65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D13F94-3552-4E1A-9D33-2F8BD852374C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967BF3F-3282-4C0D-A37B-EAE0748705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26913AE-A39C-4DED-9473-263AB8B251AE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778DD66-D9AF-43D6-ABE4-D933C8A3DD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9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AC65-BB44-4CAE-A5FF-C48461AF2ECD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97AA5-5CB1-44FA-ADDA-B22248DFA1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93C00A1-6A8D-4331-81CA-F09E35A9910F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017F089-7A83-4B30-8BF5-16FB829BA6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6D01E9E-7BD4-47DA-9D8E-F9CAEAFD2998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DAB705B-2EB1-4F34-AFF6-E625B0E486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E56720D-83B6-4FA4-A25A-F0D81A07554F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2AFFDCA-7C0B-4348-93E9-247C7A6BE6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B854DA6-5E0A-474B-B133-8793D3B9D78C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7BF5D6-2721-4A23-AB11-417B3A42CB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27E9841-6D80-4846-9AED-AD13C73D18BC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A24D204-4A7E-4E9C-9BC7-D9C005266A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111B89F-DEEA-405A-B24E-342E539B11B3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379EA7-7E72-4CE9-9DE4-FFA1D8E2EE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0878DD8-9774-41FE-B6F9-BDBAD2FBD593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768EE4C-21D5-4011-B8C2-9611A750BB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CC9043B-F4A3-4EDE-BEEB-D1E1CD7B440B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1C5AEEE-E83B-4E1B-A69E-579E0BDC36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147483646 w 372"/>
              <a:gd name="T1" fmla="*/ 2147483646 h 166"/>
              <a:gd name="T2" fmla="*/ 2147483646 w 372"/>
              <a:gd name="T3" fmla="*/ 2147483646 h 166"/>
              <a:gd name="T4" fmla="*/ 2147483646 w 372"/>
              <a:gd name="T5" fmla="*/ 2147483646 h 166"/>
              <a:gd name="T6" fmla="*/ 2147483646 w 372"/>
              <a:gd name="T7" fmla="*/ 2147483646 h 166"/>
              <a:gd name="T8" fmla="*/ 2147483646 w 372"/>
              <a:gd name="T9" fmla="*/ 2147483646 h 166"/>
              <a:gd name="T10" fmla="*/ 2147483646 w 372"/>
              <a:gd name="T11" fmla="*/ 2147483646 h 166"/>
              <a:gd name="T12" fmla="*/ 2147483646 w 372"/>
              <a:gd name="T13" fmla="*/ 2147483646 h 166"/>
              <a:gd name="T14" fmla="*/ 2147483646 w 372"/>
              <a:gd name="T15" fmla="*/ 0 h 166"/>
              <a:gd name="T16" fmla="*/ 0 w 372"/>
              <a:gd name="T17" fmla="*/ 0 h 166"/>
              <a:gd name="T18" fmla="*/ 0 w 372"/>
              <a:gd name="T19" fmla="*/ 2147483646 h 166"/>
              <a:gd name="T20" fmla="*/ 2147483646 w 372"/>
              <a:gd name="T21" fmla="*/ 2147483646 h 1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6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6" y="4777385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CDFB-266C-4956-85DA-2E3654A034DB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2E240-F030-4458-8814-A631DB560E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9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45C19-CBCD-4EC5-B911-5818FD884203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010E-0EFC-4619-BA3C-FD26C1DA03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2961-9B64-4C58-A90A-CABA0C8377CE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EE5CF-5AD2-40C7-917C-68789CF4B2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8F97-0FF5-40D4-AE9F-DFEA72D76DF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7C38-CDCF-4FB8-9A2D-29CC63D257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03283-70CC-4D60-B80B-A488B942F39E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12F6-1AC2-4777-ACCE-5E2A4A45CF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5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3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DE81A-CE38-471E-8EA9-F6502C8FD3B2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A02F6-5ED0-4767-B60B-5891BB6E72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0C589-C9DB-4C8E-8C30-CBDA7D7DBD51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D4500-1714-4A4A-B4CF-1D56A9284F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B59C4-3B9E-4F6F-8C49-3888600FF89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7E33-B5D6-4C74-9592-346D636439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7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4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7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2292-CC39-4353-B08F-07A8231D9ED5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38CDE-4C94-429C-8151-5A77455BF5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1A31-BDBA-433C-BE3D-02F03F591432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5BBE-D39B-401C-8603-C046120FD9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7C8DA-7290-4B54-8190-9932242CD57A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934AF-1416-423E-9FFC-19EAC2AE75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3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6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DE26-8A40-43FA-AAD0-2410D2B0F07C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598F4-CF5E-4009-B62F-8B4B14CA12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3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37D3B-9E5D-4E41-999B-DC5027158544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7B96A-A604-44F2-80B6-1726DB229E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94A9-91B6-442C-B8C9-4B8EE75975CA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25E4-1EA2-482A-A5E7-BDAE66FE3A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US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29798-8EFF-4F90-A12B-E4F0A7620806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2887-C5F9-43E6-A99B-D4D75E6133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505B-9B9E-4657-B65D-81D96AE22DCF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3654-91B5-44F9-B56E-B58D4FD60B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F5AE-EF29-45B2-A26A-21DBBAC3401C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A09D-39B4-4DFA-8B77-D869886DF5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6" y="627411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11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5628-6B8E-46C7-91C5-13292E0A635E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94C16-618F-404E-8378-6608C020F8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5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3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0110A-8E25-4B34-B07D-30F8A66B2758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9115A-97FB-40C6-B967-9F7A4FFE9A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4ADC-C14C-4899-98C0-96C7C3E3034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9FACA-8C5D-450B-AFDB-81A9B3711E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2F75-FE66-492A-AF8D-5B9D7EB3F2D4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123E4-4B85-4C49-B5EA-0A37318D27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7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4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7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ABE30-1798-4862-A3B0-56B3B1DF4C96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F1795-6CBF-4C91-B9F9-5893284CDF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7900-C28F-4017-AE5B-8FE2838EA130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305B-2083-4F3E-A65B-255196A3F1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grpSp>
        <p:nvGrpSpPr>
          <p:cNvPr id="2051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título del patrón</a:t>
            </a:r>
            <a:endParaRPr lang="en-US" altLang="es-US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  <a:endParaRPr lang="en-US" altLang="es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05FABD-EDCF-46B4-A26A-1B7CB6DD9C54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0C1B64E3-2753-4DF9-85BF-5FFDE027A2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602" r:id="rId2"/>
    <p:sldLayoutId id="2147484603" r:id="rId3"/>
    <p:sldLayoutId id="2147484604" r:id="rId4"/>
    <p:sldLayoutId id="2147484605" r:id="rId5"/>
    <p:sldLayoutId id="2147484606" r:id="rId6"/>
    <p:sldLayoutId id="2147484607" r:id="rId7"/>
    <p:sldLayoutId id="2147484608" r:id="rId8"/>
    <p:sldLayoutId id="2147484609" r:id="rId9"/>
    <p:sldLayoutId id="2147484610" r:id="rId10"/>
    <p:sldLayoutId id="2147484611" r:id="rId11"/>
    <p:sldLayoutId id="2147484612" r:id="rId12"/>
    <p:sldLayoutId id="2147484613" r:id="rId13"/>
    <p:sldLayoutId id="2147484614" r:id="rId14"/>
    <p:sldLayoutId id="2147484615" r:id="rId15"/>
    <p:sldLayoutId id="2147484616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2EED2D3-D1F9-49B9-9D44-663E8B5BD328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20FB44-03A3-43F7-9680-DA00A8C76C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7" r:id="rId1"/>
    <p:sldLayoutId id="2147484618" r:id="rId2"/>
    <p:sldLayoutId id="2147484619" r:id="rId3"/>
    <p:sldLayoutId id="2147484620" r:id="rId4"/>
    <p:sldLayoutId id="2147484621" r:id="rId5"/>
    <p:sldLayoutId id="2147484622" r:id="rId6"/>
    <p:sldLayoutId id="2147484623" r:id="rId7"/>
    <p:sldLayoutId id="2147484624" r:id="rId8"/>
    <p:sldLayoutId id="2147484625" r:id="rId9"/>
    <p:sldLayoutId id="2147484626" r:id="rId10"/>
    <p:sldLayoutId id="21474846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grpSp>
        <p:nvGrpSpPr>
          <p:cNvPr id="4099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3082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3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4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5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6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7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8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89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0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1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título del patrón</a:t>
            </a:r>
            <a:endParaRPr lang="en-US" altLang="es-US" smtClean="0"/>
          </a:p>
        </p:txBody>
      </p:sp>
      <p:sp>
        <p:nvSpPr>
          <p:cNvPr id="410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  <a:endParaRPr lang="en-US" altLang="es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6C638AF-74EB-46A6-A7D8-EAC98F0BF084}" type="datetimeFigureOut">
              <a:rPr lang="es-ES"/>
              <a:pPr>
                <a:defRPr/>
              </a:pPr>
              <a:t>28/01/2021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7C78FA0-D077-4DFC-8DE1-31445EA66D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  <p:sldLayoutId id="2147484639" r:id="rId12"/>
    <p:sldLayoutId id="2147484640" r:id="rId13"/>
    <p:sldLayoutId id="2147484641" r:id="rId14"/>
    <p:sldLayoutId id="2147484642" r:id="rId15"/>
    <p:sldLayoutId id="2147484643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1.xlsx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8338" y="568325"/>
            <a:ext cx="10863262" cy="5608638"/>
          </a:xfrm>
        </p:spPr>
        <p:txBody>
          <a:bodyPr rtlCol="0">
            <a:normAutofit fontScale="47500" lnSpcReduction="20000"/>
          </a:bodyPr>
          <a:lstStyle/>
          <a:p>
            <a:pPr marL="0" indent="0" algn="ctr" eaLnBrk="1" fontAlgn="auto" hangingPunct="1">
              <a:buFont typeface="Arial"/>
              <a:buNone/>
              <a:defRPr/>
            </a:pPr>
            <a:endParaRPr lang="es-ES" sz="5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DIRECCIÓN GENERAL DE LA VIVIENDA</a:t>
            </a:r>
            <a:endParaRPr lang="es-ES" sz="5400" b="1" dirty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MICONS</a:t>
            </a:r>
          </a:p>
          <a:p>
            <a:pPr marL="0" indent="0" algn="ctr" eaLnBrk="1" fontAlgn="auto" hangingPunct="1">
              <a:buFont typeface="Arial"/>
              <a:buNone/>
              <a:defRPr/>
            </a:pPr>
            <a:endParaRPr lang="es-ES" sz="5400" b="1" dirty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endParaRPr lang="es-ES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INDICACIONES </a:t>
            </a:r>
            <a:r>
              <a:rPr lang="es-ES" sz="5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METODOLÓGICAS </a:t>
            </a:r>
            <a:endParaRPr lang="es-ES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PREPARACIÓN </a:t>
            </a:r>
            <a:r>
              <a:rPr lang="es-ES" sz="5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DEL PLAN DE VIVIENDAS </a:t>
            </a:r>
            <a:endParaRPr lang="es-ES" sz="5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itchFamily="18" charset="0"/>
              </a:rPr>
              <a:t>2022</a:t>
            </a:r>
            <a:endParaRPr lang="es-ES" sz="5400" b="1" dirty="0">
              <a:solidFill>
                <a:schemeClr val="tx1">
                  <a:lumMod val="85000"/>
                  <a:lumOff val="15000"/>
                </a:schemeClr>
              </a:solidFill>
              <a:latin typeface="Garamond" pitchFamily="18" charset="0"/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endParaRPr lang="es-ES" sz="5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Font typeface="Arial"/>
              <a:buChar char="•"/>
              <a:defRPr/>
            </a:pPr>
            <a:endParaRPr lang="es-E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Font typeface="Arial"/>
              <a:buChar char="•"/>
              <a:defRPr/>
            </a:pPr>
            <a:endParaRPr lang="es-E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Font typeface="Arial"/>
              <a:buChar char="•"/>
              <a:defRPr/>
            </a:pPr>
            <a:endParaRPr lang="es-E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Font typeface="Arial"/>
              <a:buChar char="•"/>
              <a:defRPr/>
            </a:pPr>
            <a:endParaRPr lang="es-E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es-ES" sz="2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ENERO 2021</a:t>
            </a:r>
            <a:endParaRPr lang="es-ES" sz="2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Título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es-ES" sz="3200" smtClean="0">
                <a:latin typeface="Garamond" pitchFamily="18" charset="0"/>
              </a:rPr>
              <a:t>FICHA RESUMEN DEL TERRITORIO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597025" y="1270000"/>
          <a:ext cx="10044111" cy="5403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631625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  <a:gridCol w="495394"/>
              </a:tblGrid>
              <a:tr h="133188"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s-MX" sz="800" u="none" strike="noStrike" dirty="0">
                          <a:effectLst/>
                        </a:rPr>
                        <a:t>DIRECCION DE INVERSIONES Y CONSERVACION 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877"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 dirty="0">
                          <a:effectLst/>
                        </a:rPr>
                        <a:t>FICHA DEL PLAN DE INVERSIONES DEL 2022</a:t>
                      </a:r>
                      <a:endParaRPr lang="es-MX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877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s-MX" sz="600" u="none" strike="noStrike" dirty="0">
                          <a:effectLst/>
                        </a:rPr>
                        <a:t>PROVINCIA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600" u="none" strike="noStrike">
                          <a:effectLst/>
                        </a:rPr>
                        <a:t>FECHA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532"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RESUMEN POR DESTINO, PROGRAMA Y ORGANISMO CONSTRUCTOR</a:t>
                      </a:r>
                      <a:endParaRPr lang="es-MX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URBANIZACIONES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9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PROV.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ASENTAMIENTOS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CANT. VIV.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VALOR        (MP)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CONST.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DESTINO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TERMINACION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INICIO+DES.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REPARACION CAPITAL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FISICO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VALOR(MP)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FISICO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VALOR(MP)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FISICO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VALOR(MP)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MICONS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MEDICOS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PRI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ERRAD. CUARTERIA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ART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TAREA VIDA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LHA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FONDO ESTATAL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MAY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MAT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OLPP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CFG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ERRAD. CUARTERIA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VLC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TAREA VIDA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SEP 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FONDO ESTATAL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CAV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OTROS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CMG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LTU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MINAG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ESBEC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HOL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GRM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FONDO ESTATAL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SCU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GTM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OTROS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IJV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TOTAL GENERAL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TOTAL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20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Locales para convertir en viviendas adecuadas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RESUMEN POR DESTINO 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RESUMEN POR CONSTRUCTOR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580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CONSTRUCTOR.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INICIO /DESARR.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TERMINACION.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DESTINO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TERMINACION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INICIO /DESARR.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CONSTRUCTOR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TERMINACION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 dirty="0">
                          <a:effectLst/>
                        </a:rPr>
                        <a:t>INICIO +DESARR.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Viv.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Tipologia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Viv.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Tipología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MEDICOS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MICONS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OLPP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E. CUARTERIA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MINAG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ESBEC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MINFAR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TAREA VIDA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MININT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ALBERGADOS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OACE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20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RESUMEN FINANCIAMIENTO (MP)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BARR. INSAL.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OTROS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Actividad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Valor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CTC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 dirty="0">
                          <a:effectLst/>
                        </a:rPr>
                        <a:t>TOTAL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25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CONST. y MONTAJE 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DINAM. DEMOG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 gridSpan="6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OTROS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FONDO ESTAT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EQUIPOS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DEFENSA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C Y M  DE ELEVADORES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OACES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EQUIPO DE ELEVADORES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SUB TOTAL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 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MX" sz="600" u="none" strike="noStrike">
                          <a:effectLst/>
                        </a:rPr>
                        <a:t>PREPARACION TECNICA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0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 dirty="0">
                          <a:effectLst/>
                        </a:rPr>
                        <a:t>0</a:t>
                      </a:r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87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600" u="none" strike="noStrike">
                          <a:effectLst/>
                        </a:rPr>
                        <a:t>TOTAL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600" u="none" strike="noStrike">
                          <a:effectLst/>
                        </a:rPr>
                        <a:t> </a:t>
                      </a:r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Aprobado por: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Elaborado por: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Cargo: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Cargo: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Fecha: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Fecha: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 dirty="0">
                          <a:effectLst/>
                        </a:rPr>
                        <a:t>Firma:</a:t>
                      </a:r>
                      <a:endParaRPr lang="es-MX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5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600" u="none" strike="noStrike">
                          <a:effectLst/>
                        </a:rPr>
                        <a:t>Firma:</a:t>
                      </a:r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2 Marcador de contenido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es-MX" sz="1800" smtClean="0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320800" y="0"/>
          <a:ext cx="10183813" cy="6719888"/>
        </p:xfrm>
        <a:graphic>
          <a:graphicData uri="http://schemas.openxmlformats.org/presentationml/2006/ole">
            <p:oleObj spid="_x0000_s1026" name="Worksheet" r:id="rId3" imgW="7010514" imgH="9048864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274763" y="234950"/>
          <a:ext cx="10779124" cy="6342062"/>
        </p:xfrm>
        <a:graphic>
          <a:graphicData uri="http://schemas.openxmlformats.org/drawingml/2006/table">
            <a:tbl>
              <a:tblPr/>
              <a:tblGrid>
                <a:gridCol w="2409006"/>
                <a:gridCol w="1693681"/>
                <a:gridCol w="138214"/>
                <a:gridCol w="1091597"/>
                <a:gridCol w="125129"/>
                <a:gridCol w="1194415"/>
                <a:gridCol w="160525"/>
                <a:gridCol w="976528"/>
                <a:gridCol w="1249354"/>
                <a:gridCol w="445284"/>
                <a:gridCol w="38714"/>
                <a:gridCol w="1256677"/>
              </a:tblGrid>
              <a:tr h="276091"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DIRECCIÓN DE INVERSIONES Y CONSERVACIÓN DE LA VIVIENDA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</a:tr>
              <a:tr h="519657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FICHA  PLAN </a:t>
                      </a:r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2022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dirty="0"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913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PROVINCIA: </a:t>
                      </a: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9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s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FECHA</a:t>
                      </a:r>
                      <a:r>
                        <a:rPr lang="es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algn="l" fontAlgn="b"/>
                      <a:r>
                        <a:rPr lang="es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endParaRPr lang="es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91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025"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RESUMEN </a:t>
                      </a:r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OACES</a:t>
                      </a:r>
                      <a:r>
                        <a:rPr lang="es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2022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</a:tr>
              <a:tr h="54517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OACE INVERSIONISTA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CONSTRUCTOR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TERMINACIÓN 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  INICIO </a:t>
                      </a:r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Y DESARROLLO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URBANIZACIÓN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8742"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FÍSICO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VALOR (MP)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FÍSICO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VALOR (MP)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  VALOR (MP)</a:t>
                      </a:r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4744" marR="4744" marT="4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4744" marR="4744" marT="47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Título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482725"/>
          </a:xfrm>
        </p:spPr>
        <p:txBody>
          <a:bodyPr/>
          <a:lstStyle/>
          <a:p>
            <a:pPr eaLnBrk="1" fontAlgn="b" hangingPunct="1"/>
            <a:r>
              <a:rPr lang="es-US" sz="2000" b="1" smtClean="0">
                <a:solidFill>
                  <a:srgbClr val="000000"/>
                </a:solidFill>
                <a:latin typeface="Garamond" pitchFamily="18" charset="0"/>
              </a:rPr>
              <a:t>DIRECCIÓN DE INVERSIONES Y CONSERVACIÓN DE LA VIVIENDA</a:t>
            </a:r>
            <a:r>
              <a:rPr lang="es-ES" sz="2000" smtClean="0">
                <a:latin typeface="Garamond" pitchFamily="18" charset="0"/>
              </a:rPr>
              <a:t/>
            </a:r>
            <a:br>
              <a:rPr lang="es-ES" sz="2000" smtClean="0">
                <a:latin typeface="Garamond" pitchFamily="18" charset="0"/>
              </a:rPr>
            </a:br>
            <a:r>
              <a:rPr lang="es-US" sz="2000" b="1" smtClean="0">
                <a:solidFill>
                  <a:srgbClr val="000000"/>
                </a:solidFill>
                <a:latin typeface="Garamond" pitchFamily="18" charset="0"/>
              </a:rPr>
              <a:t>FICHA  PLAN 2022</a:t>
            </a:r>
            <a:r>
              <a:rPr lang="es-ES" sz="2000" smtClean="0">
                <a:latin typeface="Garamond" pitchFamily="18" charset="0"/>
              </a:rPr>
              <a:t/>
            </a:r>
            <a:br>
              <a:rPr lang="es-ES" sz="2000" smtClean="0">
                <a:latin typeface="Garamond" pitchFamily="18" charset="0"/>
              </a:rPr>
            </a:br>
            <a:r>
              <a:rPr lang="es-US" sz="2000" b="1" smtClean="0">
                <a:solidFill>
                  <a:srgbClr val="000000"/>
                </a:solidFill>
                <a:latin typeface="Garamond" pitchFamily="18" charset="0"/>
              </a:rPr>
              <a:t>PROVINCIA: </a:t>
            </a:r>
            <a:br>
              <a:rPr lang="es-US" sz="2000" b="1" smtClean="0">
                <a:solidFill>
                  <a:srgbClr val="000000"/>
                </a:solidFill>
                <a:latin typeface="Garamond" pitchFamily="18" charset="0"/>
              </a:rPr>
            </a:br>
            <a:r>
              <a:rPr lang="es-US" sz="2000" b="1" smtClean="0">
                <a:solidFill>
                  <a:srgbClr val="000000"/>
                </a:solidFill>
                <a:latin typeface="Garamond" pitchFamily="18" charset="0"/>
              </a:rPr>
              <a:t>FECHA:</a:t>
            </a:r>
            <a:r>
              <a:rPr lang="es-ES" sz="4000" smtClean="0">
                <a:latin typeface="Arial" charset="0"/>
              </a:rPr>
              <a:t/>
            </a:r>
            <a:br>
              <a:rPr lang="es-ES" sz="4000" smtClean="0">
                <a:latin typeface="Arial" charset="0"/>
              </a:rPr>
            </a:br>
            <a:r>
              <a:rPr lang="es-US" sz="1600" b="1" smtClean="0">
                <a:solidFill>
                  <a:srgbClr val="000000"/>
                </a:solidFill>
                <a:latin typeface="Calibri" pitchFamily="34" charset="0"/>
              </a:rPr>
              <a:t>                  </a:t>
            </a:r>
            <a:r>
              <a:rPr lang="es-ES" sz="4000" smtClean="0">
                <a:latin typeface="Arial" charset="0"/>
              </a:rPr>
              <a:t/>
            </a:r>
            <a:br>
              <a:rPr lang="es-ES" sz="4000" smtClean="0">
                <a:latin typeface="Arial" charset="0"/>
              </a:rPr>
            </a:br>
            <a:endParaRPr lang="es-ES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51000" y="1938338"/>
          <a:ext cx="10099674" cy="4721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103"/>
                <a:gridCol w="545775"/>
                <a:gridCol w="545775"/>
                <a:gridCol w="545775"/>
                <a:gridCol w="545775"/>
                <a:gridCol w="545775"/>
                <a:gridCol w="704959"/>
                <a:gridCol w="1148402"/>
                <a:gridCol w="1716915"/>
                <a:gridCol w="704959"/>
                <a:gridCol w="741911"/>
                <a:gridCol w="545775"/>
                <a:gridCol w="545775"/>
              </a:tblGrid>
              <a:tr h="144948"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 TECNOLOGÍAS  TERMINACIÓN DE VIVIENDAS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49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 dirty="0">
                          <a:effectLst/>
                        </a:rPr>
                        <a:t>CONSTRUCTOR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TOTAL VIV.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 dirty="0">
                          <a:effectLst/>
                        </a:rPr>
                        <a:t>FORSA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GP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GIRÓN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SANDINO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Adaptaciones de locales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tipo I con cubierta de bóveda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TRADICIONAL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OTROS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66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III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u="none" strike="noStrike">
                          <a:effectLst/>
                        </a:rPr>
                        <a:t>TIP III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u="none" strike="noStrike">
                          <a:effectLst/>
                        </a:rPr>
                        <a:t>TIP IV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MICONS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OLPP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MINAG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MINFAR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MININT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OACE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OTROS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TOTAL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0874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948"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TECNOLOGÍAS INICIO Y DESARROLLO DE VIVIENDAS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26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CONSTRUCTOR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TOTAL VIV.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FORSA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GP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GIRÓN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 dirty="0">
                          <a:effectLst/>
                        </a:rPr>
                        <a:t>SANDINO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 dirty="0">
                          <a:effectLst/>
                        </a:rPr>
                        <a:t>Adaptaciones de locales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 dirty="0">
                          <a:effectLst/>
                        </a:rPr>
                        <a:t>tipo I con cubierta de bóveda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TRADICIONAL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OTROS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66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III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TIP 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u="none" strike="noStrike">
                          <a:effectLst/>
                        </a:rPr>
                        <a:t>TIP III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u="none" strike="noStrike" dirty="0">
                          <a:effectLst/>
                        </a:rPr>
                        <a:t>TIP IV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MICONS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OLPP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MINAG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MINFAR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MININT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OACE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OTROS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971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TOTAL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u="none" strike="noStrike" dirty="0">
                          <a:effectLst/>
                        </a:rPr>
                        <a:t>0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540" marR="5540" marT="55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Título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550987"/>
          </a:xfrm>
          <a:ln>
            <a:solidFill>
              <a:srgbClr val="92D050"/>
            </a:solidFill>
          </a:ln>
        </p:spPr>
        <p:txBody>
          <a:bodyPr/>
          <a:lstStyle/>
          <a:p>
            <a:r>
              <a:rPr lang="es-ES" sz="3200" dirty="0" smtClean="0">
                <a:latin typeface="Garamond" pitchFamily="18" charset="0"/>
              </a:rPr>
              <a:t>CONDICIONANTE PARA LA PRESENTACIÓN DEL PROGRAMA NACIONAL DE LA  VIVIENDA 2022: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es-ES" sz="1800" dirty="0" smtClean="0"/>
              <a:t> </a:t>
            </a:r>
          </a:p>
          <a:p>
            <a:pPr algn="just">
              <a:defRPr/>
            </a:pPr>
            <a:r>
              <a:rPr lang="es-ES" sz="2400" b="1" dirty="0" smtClean="0">
                <a:latin typeface="Garamond" pitchFamily="18" charset="0"/>
              </a:rPr>
              <a:t>PARA LA INCLUSIÓN DE LOS PLANES DE VIVIENDA EN EL  PROGRAMA «AIBALAN» , ES INDISPENSABLE  LA CONCILIACIÓN PREVIA CON LAS DPV Y LA  DIRECCIÓN GENERAL DE LA VIVIENDA DEL MICONS. </a:t>
            </a:r>
          </a:p>
          <a:p>
            <a:pPr algn="just">
              <a:defRPr/>
            </a:pPr>
            <a:r>
              <a:rPr lang="es-ES" sz="2400" dirty="0" smtClean="0">
                <a:latin typeface="Garamond" pitchFamily="18" charset="0"/>
              </a:rPr>
              <a:t>DE ESTE MODO SE GARANTIZA QUE EL PROGRAMA DE  VIVIENDA NOMINALIZADO  Y APROBADO POR EL MEP CUENTE CON EL RESPALDO DE  LA CAPACIDAD CONSTRUCTIVA Y ASIGNACIÓN DE  LOS RECURSOS. </a:t>
            </a:r>
            <a:endParaRPr lang="es-ES" sz="2400" dirty="0">
              <a:latin typeface="Garamond" pitchFamily="18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es-ES" sz="2400" dirty="0" smtClean="0">
              <a:latin typeface="Garamond" pitchFamily="18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es-ES" sz="24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60663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es-ES" altLang="es-US" sz="6000" smtClean="0"/>
              <a:t>GRACIAS POR LA ATENCIÓN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/>
          <p:cNvSpPr>
            <a:spLocks noGrp="1"/>
          </p:cNvSpPr>
          <p:nvPr>
            <p:ph type="title"/>
          </p:nvPr>
        </p:nvSpPr>
        <p:spPr>
          <a:xfrm>
            <a:off x="762000" y="609600"/>
            <a:ext cx="10806113" cy="1289050"/>
          </a:xfrm>
        </p:spPr>
        <p:txBody>
          <a:bodyPr/>
          <a:lstStyle/>
          <a:p>
            <a:pPr algn="ctr" eaLnBrk="1" hangingPunct="1"/>
            <a:r>
              <a:rPr lang="es-ES" altLang="es-US" b="1" smtClean="0">
                <a:latin typeface="Garamond" pitchFamily="18" charset="0"/>
              </a:rPr>
              <a:t>PREMISAS PARA EL PROGRAMA DE VIVIENDA 2022</a:t>
            </a:r>
          </a:p>
        </p:txBody>
      </p:sp>
      <p:sp>
        <p:nvSpPr>
          <p:cNvPr id="34819" name="2 Marcador de contenido"/>
          <p:cNvSpPr>
            <a:spLocks noGrp="1"/>
          </p:cNvSpPr>
          <p:nvPr>
            <p:ph idx="1"/>
          </p:nvPr>
        </p:nvSpPr>
        <p:spPr>
          <a:xfrm>
            <a:off x="679450" y="2078038"/>
            <a:ext cx="10985500" cy="4143375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es-ES" altLang="es-US" sz="1800" dirty="0" smtClean="0"/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Lineamientos de la política económica y social del Partido y la Revolución para el período 2016-2021.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Aplicación del 4to año de la Política de la Vivienda.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Priorizada la solución a las afectaciones climatológicas, erradicación de condiciones precarias, Dinámica Demográfica  y la Tarea Vida.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Localización de las viviendas, diseños y tecnologías estarán en correspondencia con Programas de Ordenamiento Territorial y Urbano.</a:t>
            </a:r>
          </a:p>
          <a:p>
            <a:pPr algn="just" eaLnBrk="1" hangingPunct="1">
              <a:defRPr/>
            </a:pPr>
            <a:r>
              <a:rPr lang="es-ES" altLang="es-US" sz="2400" dirty="0">
                <a:latin typeface="Garamond" pitchFamily="18" charset="0"/>
              </a:rPr>
              <a:t>Se prevé que el 60% se construya por esfuerzo propio de la población excepto en la Habana y Santiago de Cuba que alcanzaría el 40%.</a:t>
            </a:r>
          </a:p>
          <a:p>
            <a:pPr algn="just" eaLnBrk="1" hangingPunct="1">
              <a:defRPr/>
            </a:pPr>
            <a:endParaRPr lang="es-ES" altLang="es-US" sz="24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Título"/>
          <p:cNvSpPr>
            <a:spLocks noGrp="1"/>
          </p:cNvSpPr>
          <p:nvPr>
            <p:ph type="title"/>
          </p:nvPr>
        </p:nvSpPr>
        <p:spPr>
          <a:xfrm>
            <a:off x="762000" y="609600"/>
            <a:ext cx="10806113" cy="1289050"/>
          </a:xfrm>
        </p:spPr>
        <p:txBody>
          <a:bodyPr/>
          <a:lstStyle/>
          <a:p>
            <a:pPr algn="ctr" eaLnBrk="1" hangingPunct="1"/>
            <a:r>
              <a:rPr lang="es-ES" altLang="es-US" b="1" smtClean="0">
                <a:latin typeface="Garamond" pitchFamily="18" charset="0"/>
              </a:rPr>
              <a:t>PREMISAS PARA EL PROGRAMA DE VIVIENDA 2022</a:t>
            </a:r>
          </a:p>
        </p:txBody>
      </p:sp>
      <p:sp>
        <p:nvSpPr>
          <p:cNvPr id="34819" name="2 Marcador de contenido"/>
          <p:cNvSpPr>
            <a:spLocks noGrp="1"/>
          </p:cNvSpPr>
          <p:nvPr>
            <p:ph idx="1"/>
          </p:nvPr>
        </p:nvSpPr>
        <p:spPr>
          <a:xfrm>
            <a:off x="679450" y="2078038"/>
            <a:ext cx="10985500" cy="414337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Las urbanizaciones y los permisos tendrán que anticiparse  a los programas constructivos al menos un año.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Uso de la producción local de materiales.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 Los proyectos estarán en correspondencia con las Políticas aprobadas para el uso eficiente de la Energía, el Agua (construcción de aljibes, recirculación del agua, metraje paneles solares y otras).</a:t>
            </a:r>
          </a:p>
          <a:p>
            <a:pPr algn="just" eaLnBrk="1" hangingPunct="1">
              <a:defRPr/>
            </a:pPr>
            <a:r>
              <a:rPr lang="es-ES" altLang="es-US" sz="2400" dirty="0" smtClean="0">
                <a:latin typeface="Garamond" pitchFamily="18" charset="0"/>
              </a:rPr>
              <a:t>Los diseños estarán en correspondencia con las normas Cubanas vigentes: uso racional del suelo, normas sismo resistentes, criterios de accesibilidad, etc. 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es-ES" altLang="es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6 Título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es-ES" sz="3200" b="1" smtClean="0"/>
              <a:t>PROYECCIÓN PARA LA CONSTRUCCIÓN DE VIVIENDAS 2022</a:t>
            </a: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295400" y="2286000"/>
          <a:ext cx="10093325" cy="394335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341080"/>
                <a:gridCol w="4752245"/>
              </a:tblGrid>
              <a:tr h="961621">
                <a:tc>
                  <a:txBody>
                    <a:bodyPr/>
                    <a:lstStyle/>
                    <a:p>
                      <a:pPr algn="ctr" fontAlgn="ctr"/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baseline="0" dirty="0" smtClean="0"/>
                        <a:t>CUARTO  AÑO DE LA POLÍTICA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679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/>
                        <a:t>TOTAL PAÍS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 smtClean="0"/>
                        <a:t>48143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679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u="none" strike="noStrike" dirty="0"/>
                        <a:t>Estatal 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0" i="0" u="none" strike="noStrike" dirty="0" smtClean="0">
                          <a:latin typeface="Arial"/>
                        </a:rPr>
                        <a:t>20195</a:t>
                      </a:r>
                      <a:endParaRPr lang="es-ES" sz="24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41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 smtClean="0"/>
                        <a:t>E. PROP. </a:t>
                      </a:r>
                      <a:r>
                        <a:rPr lang="es-ES" sz="2400" b="1" u="none" strike="noStrike" dirty="0"/>
                        <a:t>TOTAL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b="1" u="none" strike="noStrike" dirty="0" smtClean="0"/>
                        <a:t>27948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94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u="none" strike="noStrike" dirty="0"/>
                        <a:t>Esfuerzo Propio 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2400" u="none" strike="noStrike" kern="1200" dirty="0" smtClean="0"/>
                        <a:t>13674</a:t>
                      </a:r>
                      <a:endParaRPr lang="es-ES" sz="2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709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2400" u="none" strike="noStrike" dirty="0"/>
                        <a:t>Subsidio </a:t>
                      </a:r>
                      <a:endParaRPr lang="es-E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2400" u="none" strike="noStrike" kern="1200" dirty="0" smtClean="0"/>
                        <a:t>14274</a:t>
                      </a:r>
                      <a:endParaRPr lang="es-ES" sz="2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88988" y="612775"/>
          <a:ext cx="10585450" cy="55991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62732"/>
                <a:gridCol w="2902677"/>
                <a:gridCol w="2476596"/>
                <a:gridCol w="2343445"/>
              </a:tblGrid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u="none" strike="noStrike" dirty="0" smtClean="0">
                          <a:latin typeface="Garamond" pitchFamily="18" charset="0"/>
                        </a:rPr>
                        <a:t>PROVINCIAS</a:t>
                      </a:r>
                      <a:endParaRPr lang="es-ES" sz="1800" b="1" i="0" u="none" strike="noStrike" dirty="0" smtClean="0">
                        <a:latin typeface="Garamond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PLAN </a:t>
                      </a:r>
                    </a:p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2022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ESTATAL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ESFUERZO PROPIO TOTAL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Pinar 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del Río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2121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675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Garamond" pitchFamily="18" charset="0"/>
                        </a:rPr>
                        <a:t>1446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Artemisa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1482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343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1139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La 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Habana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8694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6692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2002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672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Mayabeque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873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218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655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Matanzas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1593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473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1120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Villa 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Clara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5126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1222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3904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Cienfuegos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860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210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650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S.Spiritus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1542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466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1076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C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. </a:t>
                      </a:r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Ávila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1618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636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982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Camagüey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2844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657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2187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Las 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Tunas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2104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422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1682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Holguín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7310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2601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4709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0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Granma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3352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665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2687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S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. de Cuba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5543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3837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1706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892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Guantánamo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2772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989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1783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88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 smtClean="0">
                          <a:latin typeface="Garamond" pitchFamily="18" charset="0"/>
                        </a:rPr>
                        <a:t> I</a:t>
                      </a:r>
                      <a:r>
                        <a:rPr lang="es-ES" sz="1800" b="1" u="none" strike="noStrike" dirty="0">
                          <a:latin typeface="Garamond" pitchFamily="18" charset="0"/>
                        </a:rPr>
                        <a:t>. Juventud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309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89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 smtClean="0">
                          <a:latin typeface="Garamond" pitchFamily="18" charset="0"/>
                        </a:rPr>
                        <a:t>220</a:t>
                      </a:r>
                      <a:endParaRPr lang="es-ES" sz="1800" b="1" i="0" u="none" strike="noStrike" dirty="0"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Título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ln>
            <a:solidFill>
              <a:srgbClr val="92D050"/>
            </a:solidFill>
          </a:ln>
        </p:spPr>
        <p:txBody>
          <a:bodyPr/>
          <a:lstStyle/>
          <a:p>
            <a:r>
              <a:rPr lang="es-ES" sz="3200" smtClean="0">
                <a:latin typeface="Garamond" pitchFamily="18" charset="0"/>
              </a:rPr>
              <a:t>CLASIFICACIÓN DE LA INVERSIÓN </a:t>
            </a:r>
            <a:br>
              <a:rPr lang="es-ES" sz="3200" smtClean="0">
                <a:latin typeface="Garamond" pitchFamily="18" charset="0"/>
              </a:rPr>
            </a:br>
            <a:r>
              <a:rPr lang="es-ES" sz="3200" smtClean="0">
                <a:latin typeface="Garamond" pitchFamily="18" charset="0"/>
              </a:rPr>
              <a:t>VIVIENDA (DECRETO 327)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81891" y="2424544"/>
            <a:ext cx="10917382" cy="4031673"/>
          </a:xfrm>
          <a:ln>
            <a:solidFill>
              <a:srgbClr val="92D050"/>
            </a:solidFill>
          </a:ln>
          <a:extLst>
            <a:ext uri="{909E8E84-426E-40DD-AFC4-6F175D3DCCD1}"/>
          </a:extLst>
        </p:spPr>
        <p:txBody>
          <a:bodyPr/>
          <a:lstStyle/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CONSTRUCTIVA                 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 (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Naturaleza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)               NOMINAL                           (Planificación)</a:t>
            </a:r>
            <a:endParaRPr lang="es-ES" sz="2000" dirty="0">
              <a:solidFill>
                <a:prstClr val="black"/>
              </a:solidFill>
              <a:latin typeface="Garamond" pitchFamily="18" charset="0"/>
            </a:endParaRPr>
          </a:p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NO 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PRODUCTIVA                 (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Destino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)                  PRINCIPAL                          (Papel que desempeña)</a:t>
            </a:r>
            <a:endParaRPr lang="es-ES" sz="2000" dirty="0">
              <a:solidFill>
                <a:prstClr val="black"/>
              </a:solidFill>
              <a:latin typeface="Garamond" pitchFamily="18" charset="0"/>
            </a:endParaRPr>
          </a:p>
          <a:p>
            <a:pPr marL="0" indent="0" algn="ctr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                          </a:t>
            </a:r>
            <a:r>
              <a:rPr lang="es-ES" sz="2000" b="1" u="sng" cap="all" dirty="0" smtClean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Sujetos </a:t>
            </a:r>
            <a:r>
              <a:rPr lang="es-ES" sz="2000" b="1" u="sng" cap="all" dirty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Principales: </a:t>
            </a:r>
          </a:p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b="1" u="sng" dirty="0">
                <a:solidFill>
                  <a:prstClr val="black"/>
                </a:solidFill>
                <a:latin typeface="Garamond" pitchFamily="18" charset="0"/>
              </a:rPr>
              <a:t>INVERSIONISTAS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: Dirección Municipal de la Vivienda (en representación de los Consejos de Administración), 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Órganos de la Defensa 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y 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OACES</a:t>
            </a:r>
            <a:endParaRPr lang="es-ES" sz="2000" dirty="0">
              <a:solidFill>
                <a:prstClr val="black"/>
              </a:solidFill>
              <a:latin typeface="Garamond" pitchFamily="18" charset="0"/>
            </a:endParaRPr>
          </a:p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b="1" u="sng" dirty="0">
                <a:solidFill>
                  <a:prstClr val="black"/>
                </a:solidFill>
                <a:latin typeface="Garamond" pitchFamily="18" charset="0"/>
              </a:rPr>
              <a:t>PROYECTISTAS: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 Empresas de Proyectos del MICONS,  PAC; EPROB; ENPA; EPROYIV, entre otras.</a:t>
            </a:r>
          </a:p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b="1" u="sng" dirty="0">
                <a:solidFill>
                  <a:prstClr val="black"/>
                </a:solidFill>
                <a:latin typeface="Garamond" pitchFamily="18" charset="0"/>
              </a:rPr>
              <a:t>SUMINISTRADOR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: EMPROSUT; Escambray; Carpintería de Aluminio, ACINOX, 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otros.</a:t>
            </a:r>
          </a:p>
          <a:p>
            <a:pPr marL="0" indent="0" algn="just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b="1" u="sng" dirty="0" smtClean="0">
                <a:solidFill>
                  <a:prstClr val="black"/>
                </a:solidFill>
                <a:latin typeface="Garamond" pitchFamily="18" charset="0"/>
              </a:rPr>
              <a:t>CONSTRUCTOR: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MICONS;OLPP;MINFAR;MININT,OACES;MINAGRI;CNA; Centros de Trabajo Organizados por los Consejos de Administración Municipales y la población.</a:t>
            </a:r>
          </a:p>
          <a:p>
            <a:pPr marL="0" indent="0" defTabSz="914400" eaLnBrk="1" fontAlgn="auto" hangingPunct="1">
              <a:spcAft>
                <a:spcPts val="0"/>
              </a:spcAft>
              <a:buClrTx/>
              <a:buFont typeface="Wingdings 3" pitchFamily="18" charset="2"/>
              <a:buNone/>
              <a:defRPr/>
            </a:pPr>
            <a:r>
              <a:rPr lang="es-ES" sz="2000" b="1" u="sng" cap="all" dirty="0" smtClean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SUJETOS </a:t>
            </a:r>
            <a:r>
              <a:rPr lang="es-ES" sz="2000" b="1" u="sng" cap="all" dirty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NO </a:t>
            </a:r>
            <a:r>
              <a:rPr lang="es-ES" sz="2000" b="1" u="sng" cap="all" dirty="0" smtClean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PRINCIPALES</a:t>
            </a:r>
            <a:r>
              <a:rPr lang="es-ES" sz="2000" b="1" cap="all" dirty="0" smtClean="0">
                <a:ln w="9000" cmpd="sng">
                  <a:solidFill>
                    <a:srgbClr val="846648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46648">
                        <a:shade val="20000"/>
                        <a:satMod val="245000"/>
                      </a:srgbClr>
                    </a:gs>
                    <a:gs pos="43000">
                      <a:srgbClr val="846648">
                        <a:satMod val="255000"/>
                      </a:srgbClr>
                    </a:gs>
                    <a:gs pos="48000">
                      <a:srgbClr val="846648">
                        <a:shade val="85000"/>
                        <a:satMod val="255000"/>
                      </a:srgbClr>
                    </a:gs>
                    <a:gs pos="100000">
                      <a:srgbClr val="846648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: </a:t>
            </a:r>
            <a:r>
              <a:rPr lang="es-ES" sz="2000" b="1" dirty="0" smtClean="0">
                <a:solidFill>
                  <a:prstClr val="black"/>
                </a:solidFill>
                <a:latin typeface="Garamond" pitchFamily="18" charset="0"/>
              </a:rPr>
              <a:t>EXPLOTADOR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s-ES" sz="2000" dirty="0">
                <a:solidFill>
                  <a:prstClr val="black"/>
                </a:solidFill>
                <a:latin typeface="Garamond" pitchFamily="18" charset="0"/>
              </a:rPr>
              <a:t>(Población</a:t>
            </a:r>
            <a:r>
              <a:rPr lang="es-ES" sz="2000" dirty="0" smtClean="0">
                <a:solidFill>
                  <a:prstClr val="black"/>
                </a:solidFill>
                <a:latin typeface="Garamond" pitchFamily="18" charset="0"/>
              </a:rPr>
              <a:t>) y  C</a:t>
            </a:r>
            <a:r>
              <a:rPr lang="es-ES" sz="2000" b="1" dirty="0" smtClean="0">
                <a:solidFill>
                  <a:prstClr val="black"/>
                </a:solidFill>
                <a:latin typeface="Garamond" pitchFamily="18" charset="0"/>
              </a:rPr>
              <a:t>ONTRATISTAS</a:t>
            </a:r>
            <a:endParaRPr lang="es-ES" sz="2000" b="1" dirty="0">
              <a:solidFill>
                <a:prstClr val="black"/>
              </a:solidFill>
              <a:latin typeface="Garamond" pitchFamily="18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es-ES" sz="1800" dirty="0">
              <a:latin typeface="Garamond" pitchFamily="18" charset="0"/>
            </a:endParaRPr>
          </a:p>
        </p:txBody>
      </p:sp>
      <p:sp>
        <p:nvSpPr>
          <p:cNvPr id="4" name="3 Flecha izquierda y derecha"/>
          <p:cNvSpPr/>
          <p:nvPr/>
        </p:nvSpPr>
        <p:spPr>
          <a:xfrm>
            <a:off x="3021013" y="2622550"/>
            <a:ext cx="609600" cy="46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" name="4 Flecha izquierda y derecha"/>
          <p:cNvSpPr/>
          <p:nvPr/>
        </p:nvSpPr>
        <p:spPr>
          <a:xfrm>
            <a:off x="3074988" y="3005138"/>
            <a:ext cx="609600" cy="46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5 Flecha izquierda y derecha"/>
          <p:cNvSpPr/>
          <p:nvPr/>
        </p:nvSpPr>
        <p:spPr>
          <a:xfrm flipV="1">
            <a:off x="7440613" y="2949575"/>
            <a:ext cx="1204912" cy="46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Flecha izquierda y derecha"/>
          <p:cNvSpPr/>
          <p:nvPr/>
        </p:nvSpPr>
        <p:spPr>
          <a:xfrm flipV="1">
            <a:off x="7440613" y="2654300"/>
            <a:ext cx="1204912" cy="444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Título"/>
          <p:cNvSpPr>
            <a:spLocks noGrp="1"/>
          </p:cNvSpPr>
          <p:nvPr>
            <p:ph type="title"/>
          </p:nvPr>
        </p:nvSpPr>
        <p:spPr>
          <a:xfrm>
            <a:off x="2224088" y="419100"/>
            <a:ext cx="8912225" cy="1281113"/>
          </a:xfrm>
          <a:ln>
            <a:solidFill>
              <a:srgbClr val="92D050"/>
            </a:solidFill>
          </a:ln>
        </p:spPr>
        <p:txBody>
          <a:bodyPr/>
          <a:lstStyle/>
          <a:p>
            <a:r>
              <a:rPr lang="es-ES" sz="3200" smtClean="0">
                <a:latin typeface="Garamond" pitchFamily="18" charset="0"/>
              </a:rPr>
              <a:t>PRESUPUESTO NOMINALIZADO</a:t>
            </a:r>
            <a:br>
              <a:rPr lang="es-ES" sz="3200" smtClean="0">
                <a:latin typeface="Garamond" pitchFamily="18" charset="0"/>
              </a:rPr>
            </a:br>
            <a:r>
              <a:rPr lang="es-ES" sz="3200" smtClean="0">
                <a:latin typeface="Garamond" pitchFamily="18" charset="0"/>
              </a:rPr>
              <a:t>(PARTIDAS)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6438" y="1855788"/>
            <a:ext cx="10834687" cy="4835525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es-ES" sz="2400" b="1" u="sng" dirty="0" smtClean="0">
                <a:latin typeface="Garamond" pitchFamily="18" charset="0"/>
              </a:rPr>
              <a:t>Construcción y Montaje: </a:t>
            </a:r>
            <a:r>
              <a:rPr lang="es-ES" sz="2400" b="1" dirty="0" smtClean="0">
                <a:latin typeface="Garamond" pitchFamily="18" charset="0"/>
              </a:rPr>
              <a:t>Terminación</a:t>
            </a:r>
            <a:r>
              <a:rPr lang="es-ES" sz="2400" dirty="0" smtClean="0">
                <a:latin typeface="Garamond" pitchFamily="18" charset="0"/>
              </a:rPr>
              <a:t> (viviendas a concluirse en el año con su habitabilidad); </a:t>
            </a:r>
            <a:r>
              <a:rPr lang="es-ES" sz="2400" b="1" dirty="0" smtClean="0">
                <a:latin typeface="Garamond" pitchFamily="18" charset="0"/>
              </a:rPr>
              <a:t>Inicio y Desarrollo </a:t>
            </a:r>
            <a:r>
              <a:rPr lang="es-ES" sz="2400" dirty="0" smtClean="0">
                <a:latin typeface="Garamond" pitchFamily="18" charset="0"/>
              </a:rPr>
              <a:t>(viviendas que se ejecutan para lograr secuencia constructiva y garantizar las terminaciones del año siguiente); </a:t>
            </a:r>
            <a:r>
              <a:rPr lang="es-ES" sz="2400" b="1" dirty="0" smtClean="0">
                <a:latin typeface="Garamond" pitchFamily="18" charset="0"/>
              </a:rPr>
              <a:t>Urbanizaciones</a:t>
            </a:r>
            <a:r>
              <a:rPr lang="es-ES" sz="2400" dirty="0" smtClean="0">
                <a:latin typeface="Garamond" pitchFamily="18" charset="0"/>
              </a:rPr>
              <a:t> (acciones constructivas que garantizan la habitabilidad de la vivienda: aceras y contenes, vías pavimentadas u otra solución, redes exteriores de acueducto (cisternas), alcantarillado, electricidad, telefonía, drenaje pluvial),  </a:t>
            </a:r>
            <a:r>
              <a:rPr lang="es-ES" sz="2400" b="1" dirty="0" smtClean="0">
                <a:latin typeface="Garamond" pitchFamily="18" charset="0"/>
              </a:rPr>
              <a:t>Construcción y Montaje de Ascensores </a:t>
            </a:r>
            <a:r>
              <a:rPr lang="es-ES" sz="2400" dirty="0" smtClean="0">
                <a:latin typeface="Garamond" pitchFamily="18" charset="0"/>
              </a:rPr>
              <a:t>(acciones constructivas necesarias para el montaje de los ascensores).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s-ES" sz="2400" b="1" u="sng" dirty="0" smtClean="0">
                <a:latin typeface="Garamond" pitchFamily="18" charset="0"/>
              </a:rPr>
              <a:t>Otros</a:t>
            </a:r>
            <a:r>
              <a:rPr lang="es-ES" sz="2400" dirty="0" smtClean="0">
                <a:latin typeface="Garamond" pitchFamily="18" charset="0"/>
              </a:rPr>
              <a:t>: Gastos de pre inversión, capacitación y adiestramiento, documentación técnica, administración, gastos para las pruebas y puesta en explotación, entre otros.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s-ES" sz="2400" b="1" u="sng" dirty="0" smtClean="0">
                <a:latin typeface="Garamond" pitchFamily="18" charset="0"/>
              </a:rPr>
              <a:t>Equipos</a:t>
            </a:r>
            <a:r>
              <a:rPr lang="es-ES" sz="2400" dirty="0" smtClean="0">
                <a:latin typeface="Garamond" pitchFamily="18" charset="0"/>
              </a:rPr>
              <a:t>: Bombas de Agua y Ascensores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s-ES" sz="2400" b="1" u="sng" dirty="0" smtClean="0">
                <a:latin typeface="Garamond" pitchFamily="18" charset="0"/>
              </a:rPr>
              <a:t>Preparación Técnica</a:t>
            </a:r>
            <a:r>
              <a:rPr lang="es-ES" sz="2400" dirty="0" smtClean="0">
                <a:latin typeface="Garamond" pitchFamily="18" charset="0"/>
              </a:rPr>
              <a:t>: presupuesto destinado a la preparación de  las obras de los años siguientes</a:t>
            </a:r>
          </a:p>
          <a:p>
            <a:pPr marL="0" indent="0" algn="just">
              <a:buFont typeface="Wingdings 3" pitchFamily="18" charset="2"/>
              <a:buNone/>
              <a:defRPr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Título"/>
          <p:cNvSpPr>
            <a:spLocks noGrp="1"/>
          </p:cNvSpPr>
          <p:nvPr>
            <p:ph type="title"/>
          </p:nvPr>
        </p:nvSpPr>
        <p:spPr>
          <a:xfrm>
            <a:off x="334963" y="0"/>
            <a:ext cx="11342687" cy="8175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s-ES" sz="2800" b="1" smtClean="0">
                <a:latin typeface="Garamond" pitchFamily="18" charset="0"/>
              </a:rPr>
              <a:t>Plan de actividades  de la DGV para la presentación  del plan 2022.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85750" y="908050"/>
          <a:ext cx="11620500" cy="5192712"/>
        </p:xfrm>
        <a:graphic>
          <a:graphicData uri="http://schemas.openxmlformats.org/drawingml/2006/table">
            <a:tbl>
              <a:tblPr/>
              <a:tblGrid>
                <a:gridCol w="353769"/>
                <a:gridCol w="7139048"/>
                <a:gridCol w="1965811"/>
                <a:gridCol w="2161872"/>
              </a:tblGrid>
              <a:tr h="495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Actividades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Responsables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Fecha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93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Capacitación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 los representantes de los OACES, OSDE, CAP, CAM,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DPV y otros, para </a:t>
                      </a:r>
                      <a:r>
                        <a:rPr lang="es-E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la preparación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del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plan 2022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s-E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en el marco del curso de certificación impartido por la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Dirección </a:t>
                      </a:r>
                      <a:r>
                        <a:rPr lang="es-E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Balance Constructivo </a:t>
                      </a:r>
                      <a:r>
                        <a:rPr lang="es-E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del MICONS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DGV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Segunda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quincena de enero 2021</a:t>
                      </a:r>
                      <a:endParaRPr lang="es-ES" sz="16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9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Reunión nacional de orientación a los 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inversionistas provinciales</a:t>
                      </a:r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sobre la 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preparación del plan 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2022.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DGV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Febrero/ 2021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99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Conciliación de la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Dirección General de la Vivienda con los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Inversionistas del CAP , OACEs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y Órganos de la Defensa. 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DGV ,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DPV, OACEs, Órganos de la Defensa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Abril /2021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21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Despachos con el MICONS según cronograma para la REVISIÓN de la documentación y presentación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de la primera versión del Plan 2022.</a:t>
                      </a:r>
                      <a:endParaRPr lang="es-ES" sz="16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DGV ,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DPV, OACEs, Órganos de la Defensa</a:t>
                      </a:r>
                      <a:endParaRPr lang="es-ES" sz="1600" b="1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Junio</a:t>
                      </a:r>
                      <a:r>
                        <a:rPr lang="es-E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/ 2021</a:t>
                      </a:r>
                      <a:endParaRPr lang="es-E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506" marR="81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31963" y="623888"/>
            <a:ext cx="9772650" cy="1281112"/>
          </a:xfrm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s-ES" sz="3200" dirty="0" smtClean="0">
                <a:latin typeface="Garamond" pitchFamily="18" charset="0"/>
              </a:rPr>
              <a:t>Documentación a presentar en los despachos con la DGV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sp>
        <p:nvSpPr>
          <p:cNvPr id="57347" name="2 Marcador de contenido"/>
          <p:cNvSpPr>
            <a:spLocks noGrp="1"/>
          </p:cNvSpPr>
          <p:nvPr>
            <p:ph idx="1"/>
          </p:nvPr>
        </p:nvSpPr>
        <p:spPr>
          <a:xfrm>
            <a:off x="706438" y="1855788"/>
            <a:ext cx="10834687" cy="4835525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MODELO 1. FICHA  RESUMEN DEL TERRITORIO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Tabla Resumen por destinos , programas y organismo constructor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Tabla resumen físico y valor de los OACEs 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 Tabla resumen de tecnologías por programas y por constructor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 Locales a adaptar a viviendas adecuadas por constructor y tipología constructiva.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ACTAS DE CONCILIACIÓN CON LOS CONSTRUCTORES.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ACTA DE CONCILIACIÓN CON PREFABRICADO.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ACTA DE CONCILIACIÓN CON LA DPRH.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ACTA DE CONCILIACIÓN CON LA OBE.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ACTA DE CONCILIACIÓN CON VIALIDAD.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es-ES" sz="2000" smtClean="0">
                <a:latin typeface="Garamond" pitchFamily="18" charset="0"/>
              </a:rPr>
              <a:t>Otros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1292</Words>
  <Application>Microsoft Office PowerPoint</Application>
  <PresentationFormat>Personalizado</PresentationFormat>
  <Paragraphs>912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6" baseType="lpstr">
      <vt:lpstr>Calibri</vt:lpstr>
      <vt:lpstr>Arial</vt:lpstr>
      <vt:lpstr>Century Gothic</vt:lpstr>
      <vt:lpstr>Wingdings 3</vt:lpstr>
      <vt:lpstr>Garamond</vt:lpstr>
      <vt:lpstr>Wingdings</vt:lpstr>
      <vt:lpstr>Times New Roman</vt:lpstr>
      <vt:lpstr>Espiral</vt:lpstr>
      <vt:lpstr>Tema de Office</vt:lpstr>
      <vt:lpstr>1_Espiral</vt:lpstr>
      <vt:lpstr>Microsoft Excel Worksheet</vt:lpstr>
      <vt:lpstr>Diapositiva 1</vt:lpstr>
      <vt:lpstr>PREMISAS PARA EL PROGRAMA DE VIVIENDA 2022</vt:lpstr>
      <vt:lpstr>PREMISAS PARA EL PROGRAMA DE VIVIENDA 2022</vt:lpstr>
      <vt:lpstr>PROYECCIÓN PARA LA CONSTRUCCIÓN DE VIVIENDAS 2022</vt:lpstr>
      <vt:lpstr>Diapositiva 5</vt:lpstr>
      <vt:lpstr>CLASIFICACIÓN DE LA INVERSIÓN  VIVIENDA (DECRETO 327)</vt:lpstr>
      <vt:lpstr>PRESUPUESTO NOMINALIZADO (PARTIDAS)</vt:lpstr>
      <vt:lpstr>Plan de actividades  de la DGV para la presentación  del plan 2022.</vt:lpstr>
      <vt:lpstr>Documentación a presentar en los despachos con la DGV.</vt:lpstr>
      <vt:lpstr>FICHA RESUMEN DEL TERRITORIO</vt:lpstr>
      <vt:lpstr>Diapositiva 11</vt:lpstr>
      <vt:lpstr>Diapositiva 12</vt:lpstr>
      <vt:lpstr>DIRECCIÓN DE INVERSIONES Y CONSERVACIÓN DE LA VIVIENDA FICHA  PLAN 2022 PROVINCIA:  FECHA:                    </vt:lpstr>
      <vt:lpstr>CONDICIONANTE PARA LA PRESENTACIÓN DEL PROGRAMA NACIONAL DE LA  VIVIENDA 2022: 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Enrique</dc:creator>
  <cp:lastModifiedBy>JCesar</cp:lastModifiedBy>
  <cp:revision>125</cp:revision>
  <dcterms:created xsi:type="dcterms:W3CDTF">2015-01-13T01:07:34Z</dcterms:created>
  <dcterms:modified xsi:type="dcterms:W3CDTF">2021-01-28T21:15:22Z</dcterms:modified>
</cp:coreProperties>
</file>