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9" r:id="rId2"/>
    <p:sldId id="256" r:id="rId3"/>
    <p:sldId id="257" r:id="rId4"/>
    <p:sldId id="258" r:id="rId5"/>
    <p:sldId id="260" r:id="rId6"/>
    <p:sldId id="261" r:id="rId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26/01/2021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26/01/2021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26/01/2021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26/01/2021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pPr/>
              <a:t>26/01/2021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7A847CFC-816F-41D0-AAC0-9BF4FEBC753E}" type="datetimeFigureOut">
              <a:rPr lang="es-ES" smtClean="0"/>
              <a:pPr/>
              <a:t>26/01/2021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7A847CFC-816F-41D0-AAC0-9BF4FEBC753E}" type="datetimeFigureOut">
              <a:rPr lang="es-ES" smtClean="0"/>
              <a:pPr/>
              <a:t>26/01/2021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7A847CFC-816F-41D0-AAC0-9BF4FEBC753E}" type="datetimeFigureOut">
              <a:rPr lang="es-ES" smtClean="0"/>
              <a:pPr/>
              <a:t>26/01/2021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pPr/>
              <a:t>26/01/2021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26/01/2021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26/01/2021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47CFC-816F-41D0-AAC0-9BF4FEBC753E}" type="datetimeFigureOut">
              <a:rPr lang="es-ES" smtClean="0"/>
              <a:pPr/>
              <a:t>26/01/2021</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2492896"/>
            <a:ext cx="8229600" cy="1143000"/>
          </a:xfrm>
        </p:spPr>
        <p:txBody>
          <a:bodyPr>
            <a:normAutofit fontScale="90000"/>
          </a:bodyPr>
          <a:lstStyle/>
          <a:p>
            <a:r>
              <a:rPr lang="es-ES" b="1" dirty="0" smtClean="0">
                <a:latin typeface="Arial" pitchFamily="34" charset="0"/>
                <a:cs typeface="Arial" pitchFamily="34" charset="0"/>
              </a:rPr>
              <a:t>Orientaciones para la presentación de las </a:t>
            </a:r>
            <a:r>
              <a:rPr lang="es-ES" b="1" dirty="0">
                <a:latin typeface="Arial" pitchFamily="34" charset="0"/>
                <a:cs typeface="Arial" pitchFamily="34" charset="0"/>
              </a:rPr>
              <a:t>d</a:t>
            </a:r>
            <a:r>
              <a:rPr lang="es-ES" b="1" dirty="0" smtClean="0">
                <a:latin typeface="Arial" pitchFamily="34" charset="0"/>
                <a:cs typeface="Arial" pitchFamily="34" charset="0"/>
              </a:rPr>
              <a:t>emandas de Asfalto, Transportación de Cargas, Agua y Energía para el BARCP </a:t>
            </a:r>
            <a:r>
              <a:rPr lang="es-ES" b="1" dirty="0" smtClean="0">
                <a:latin typeface="Arial" pitchFamily="34" charset="0"/>
                <a:cs typeface="Arial" pitchFamily="34" charset="0"/>
              </a:rPr>
              <a:t>2022</a:t>
            </a:r>
            <a:endParaRPr lang="es-ES"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95536" y="692696"/>
            <a:ext cx="8501062" cy="5401479"/>
          </a:xfrm>
          <a:prstGeom prst="rect">
            <a:avLst/>
          </a:prstGeom>
          <a:noFill/>
        </p:spPr>
        <p:txBody>
          <a:bodyPr>
            <a:spAutoFit/>
          </a:bodyPr>
          <a:lstStyle/>
          <a:p>
            <a:pPr marL="449263" indent="-449263" algn="just" fontAlgn="auto">
              <a:spcBef>
                <a:spcPts val="0"/>
              </a:spcBef>
              <a:spcAft>
                <a:spcPts val="0"/>
              </a:spcAft>
              <a:defRPr/>
            </a:pPr>
            <a:r>
              <a:rPr lang="es-ES" sz="2300" b="1" dirty="0" smtClean="0">
                <a:latin typeface="Arial" pitchFamily="34" charset="0"/>
                <a:cs typeface="Arial" pitchFamily="34" charset="0"/>
              </a:rPr>
              <a:t>            Planificación de Mezclas Asfálticas .</a:t>
            </a:r>
            <a:endParaRPr lang="es-PR" sz="2300" dirty="0">
              <a:latin typeface="Arial" pitchFamily="34" charset="0"/>
              <a:cs typeface="Arial" pitchFamily="34" charset="0"/>
            </a:endParaRPr>
          </a:p>
          <a:p>
            <a:pPr algn="just" fontAlgn="auto">
              <a:spcBef>
                <a:spcPts val="0"/>
              </a:spcBef>
              <a:spcAft>
                <a:spcPts val="0"/>
              </a:spcAft>
              <a:defRPr/>
            </a:pPr>
            <a:r>
              <a:rPr lang="es-ES" sz="2300" dirty="0">
                <a:latin typeface="Arial" pitchFamily="34" charset="0"/>
                <a:cs typeface="Arial" pitchFamily="34" charset="0"/>
              </a:rPr>
              <a:t> </a:t>
            </a:r>
            <a:endParaRPr lang="es-PR" sz="2300" dirty="0">
              <a:latin typeface="Arial" pitchFamily="34" charset="0"/>
              <a:cs typeface="Arial" pitchFamily="34" charset="0"/>
            </a:endParaRPr>
          </a:p>
          <a:p>
            <a:pPr marL="457200" indent="-457200" algn="just" fontAlgn="auto">
              <a:spcBef>
                <a:spcPts val="0"/>
              </a:spcBef>
              <a:spcAft>
                <a:spcPts val="0"/>
              </a:spcAft>
              <a:buFont typeface="+mj-lt"/>
              <a:buAutoNum type="arabicPeriod"/>
              <a:defRPr/>
            </a:pPr>
            <a:r>
              <a:rPr lang="es-ES" sz="2300" b="1" dirty="0">
                <a:latin typeface="Arial" pitchFamily="34" charset="0"/>
                <a:cs typeface="Arial" pitchFamily="34" charset="0"/>
              </a:rPr>
              <a:t>A partir de la captación de las demandas de cada territorio, el Centro Nacional de Vialidad y la OSDE de Construcción y Montaje confeccionan la propuesta del plan de mezclas asfálticas del país y se presenta al Ministro del Transporte para su revisión y aprobación</a:t>
            </a:r>
            <a:r>
              <a:rPr lang="es-ES" sz="2300" b="1" dirty="0" smtClean="0">
                <a:latin typeface="Arial" pitchFamily="34" charset="0"/>
                <a:cs typeface="Arial" pitchFamily="34" charset="0"/>
              </a:rPr>
              <a:t>.</a:t>
            </a:r>
          </a:p>
          <a:p>
            <a:pPr marL="457200" indent="-457200" algn="just" fontAlgn="auto">
              <a:spcBef>
                <a:spcPts val="0"/>
              </a:spcBef>
              <a:spcAft>
                <a:spcPts val="0"/>
              </a:spcAft>
              <a:buFont typeface="+mj-lt"/>
              <a:buAutoNum type="arabicPeriod"/>
              <a:defRPr/>
            </a:pPr>
            <a:endParaRPr lang="es-PR" sz="2300" b="1" dirty="0">
              <a:latin typeface="Arial" pitchFamily="34" charset="0"/>
              <a:cs typeface="Arial" pitchFamily="34" charset="0"/>
            </a:endParaRPr>
          </a:p>
          <a:p>
            <a:pPr marL="457200" indent="-457200" algn="just" fontAlgn="auto">
              <a:spcBef>
                <a:spcPts val="0"/>
              </a:spcBef>
              <a:spcAft>
                <a:spcPts val="0"/>
              </a:spcAft>
              <a:buFont typeface="+mj-lt"/>
              <a:buAutoNum type="arabicPeriod"/>
              <a:defRPr/>
            </a:pPr>
            <a:r>
              <a:rPr lang="es-ES" sz="2300" b="1" dirty="0">
                <a:latin typeface="Arial" pitchFamily="34" charset="0"/>
                <a:cs typeface="Arial" pitchFamily="34" charset="0"/>
              </a:rPr>
              <a:t>Aprobada </a:t>
            </a:r>
            <a:r>
              <a:rPr lang="es-ES" sz="2300" b="1">
                <a:latin typeface="Arial" pitchFamily="34" charset="0"/>
                <a:cs typeface="Arial" pitchFamily="34" charset="0"/>
              </a:rPr>
              <a:t>por </a:t>
            </a:r>
            <a:r>
              <a:rPr lang="es-ES" sz="2300" b="1" smtClean="0">
                <a:latin typeface="Arial" pitchFamily="34" charset="0"/>
                <a:cs typeface="Arial" pitchFamily="34" charset="0"/>
              </a:rPr>
              <a:t>el </a:t>
            </a:r>
            <a:r>
              <a:rPr lang="es-ES" sz="2300" b="1" dirty="0">
                <a:latin typeface="Arial" pitchFamily="34" charset="0"/>
                <a:cs typeface="Arial" pitchFamily="34" charset="0"/>
              </a:rPr>
              <a:t>Ministerio de Transporte se presenta al MEP para su puntualización y aprobación. </a:t>
            </a:r>
            <a:endParaRPr lang="es-ES" sz="2300" b="1" dirty="0" smtClean="0">
              <a:latin typeface="Arial" pitchFamily="34" charset="0"/>
              <a:cs typeface="Arial" pitchFamily="34" charset="0"/>
            </a:endParaRPr>
          </a:p>
          <a:p>
            <a:pPr marL="457200" indent="-457200" algn="just" fontAlgn="auto">
              <a:spcBef>
                <a:spcPts val="0"/>
              </a:spcBef>
              <a:spcAft>
                <a:spcPts val="0"/>
              </a:spcAft>
              <a:buFont typeface="+mj-lt"/>
              <a:buAutoNum type="arabicPeriod"/>
              <a:defRPr/>
            </a:pPr>
            <a:endParaRPr lang="es-PR" sz="2300" b="1" dirty="0">
              <a:latin typeface="Arial" pitchFamily="34" charset="0"/>
              <a:cs typeface="Arial" pitchFamily="34" charset="0"/>
            </a:endParaRPr>
          </a:p>
          <a:p>
            <a:pPr marL="457200" indent="-457200" algn="just" fontAlgn="auto">
              <a:spcBef>
                <a:spcPts val="0"/>
              </a:spcBef>
              <a:spcAft>
                <a:spcPts val="0"/>
              </a:spcAft>
              <a:buFont typeface="+mj-lt"/>
              <a:buAutoNum type="arabicPeriod"/>
              <a:defRPr/>
            </a:pPr>
            <a:r>
              <a:rPr lang="es-ES" sz="2300" b="1" dirty="0">
                <a:latin typeface="Arial" pitchFamily="34" charset="0"/>
                <a:cs typeface="Arial" pitchFamily="34" charset="0"/>
              </a:rPr>
              <a:t>Aprobada por Ministro de Economía y Planificación, el MEP se encarga de remitirla a los ministros de la Construcción y  Transporte, y a los presidentes de los Consejos de Administración de cada territorio.</a:t>
            </a:r>
            <a:endParaRPr lang="es-PR" sz="23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Marcador de contenido"/>
          <p:cNvSpPr>
            <a:spLocks noGrp="1"/>
          </p:cNvSpPr>
          <p:nvPr>
            <p:ph idx="1"/>
          </p:nvPr>
        </p:nvSpPr>
        <p:spPr>
          <a:xfrm>
            <a:off x="179512" y="260648"/>
            <a:ext cx="8507412" cy="6126163"/>
          </a:xfrm>
        </p:spPr>
        <p:txBody>
          <a:bodyPr>
            <a:normAutofit/>
          </a:bodyPr>
          <a:lstStyle/>
          <a:p>
            <a:pPr marL="0" indent="0" algn="ctr">
              <a:spcBef>
                <a:spcPct val="0"/>
              </a:spcBef>
              <a:buNone/>
            </a:pPr>
            <a:r>
              <a:rPr lang="es-ES" sz="2000" b="1" dirty="0" smtClean="0">
                <a:latin typeface="Arial" pitchFamily="34" charset="0"/>
                <a:cs typeface="Arial" pitchFamily="34" charset="0"/>
              </a:rPr>
              <a:t>      </a:t>
            </a:r>
            <a:r>
              <a:rPr lang="es-ES" sz="2400" b="1" dirty="0" smtClean="0">
                <a:latin typeface="Arial" pitchFamily="34" charset="0"/>
                <a:cs typeface="Arial" pitchFamily="34" charset="0"/>
              </a:rPr>
              <a:t>Planificación del Balance de Cargas.</a:t>
            </a:r>
          </a:p>
          <a:p>
            <a:pPr marL="0" indent="0">
              <a:spcBef>
                <a:spcPct val="0"/>
              </a:spcBef>
              <a:buNone/>
            </a:pPr>
            <a:endParaRPr lang="es-ES" b="1" dirty="0" smtClean="0">
              <a:solidFill>
                <a:srgbClr val="000000"/>
              </a:solidFill>
              <a:ea typeface="Calibri" pitchFamily="34" charset="0"/>
              <a:cs typeface="Times New Roman" pitchFamily="18" charset="0"/>
            </a:endParaRPr>
          </a:p>
          <a:p>
            <a:pPr marL="0" indent="0" algn="just">
              <a:spcBef>
                <a:spcPct val="0"/>
              </a:spcBef>
              <a:buFontTx/>
              <a:buAutoNum type="arabicPeriod"/>
            </a:pPr>
            <a:r>
              <a:rPr lang="es-ES" sz="2200" b="1" dirty="0" smtClean="0">
                <a:solidFill>
                  <a:srgbClr val="000000"/>
                </a:solidFill>
                <a:latin typeface="Arial" pitchFamily="34" charset="0"/>
                <a:ea typeface="Calibri" pitchFamily="34" charset="0"/>
                <a:cs typeface="Arial" pitchFamily="34" charset="0"/>
              </a:rPr>
              <a:t> Los balances de cargas se realizan en los niveles Municipales, Provinciales y Nacionales, según el origen y destino de las cargas a transportar.</a:t>
            </a:r>
          </a:p>
          <a:p>
            <a:pPr marL="0" indent="0" algn="just">
              <a:spcBef>
                <a:spcPct val="0"/>
              </a:spcBef>
              <a:buFontTx/>
              <a:buAutoNum type="arabicPeriod"/>
            </a:pPr>
            <a:endParaRPr lang="es-ES" sz="2200" b="1" dirty="0" smtClean="0">
              <a:solidFill>
                <a:srgbClr val="000000"/>
              </a:solidFill>
              <a:latin typeface="Arial" pitchFamily="34" charset="0"/>
              <a:ea typeface="Calibri" pitchFamily="34" charset="0"/>
              <a:cs typeface="Arial" pitchFamily="34" charset="0"/>
            </a:endParaRPr>
          </a:p>
          <a:p>
            <a:pPr marL="0" indent="0" algn="just">
              <a:spcBef>
                <a:spcPct val="0"/>
              </a:spcBef>
              <a:buFontTx/>
              <a:buAutoNum type="arabicPeriod"/>
            </a:pPr>
            <a:r>
              <a:rPr lang="es-ES" sz="2200" b="1" dirty="0" smtClean="0">
                <a:solidFill>
                  <a:srgbClr val="000000"/>
                </a:solidFill>
                <a:latin typeface="Arial" pitchFamily="34" charset="0"/>
                <a:ea typeface="Calibri" pitchFamily="34" charset="0"/>
                <a:cs typeface="Arial" pitchFamily="34" charset="0"/>
              </a:rPr>
              <a:t>  Los productores y comercializadores por ser los que generan las cargas, presentaran su demanda de transportación al responsable de elaborar el balance de cargas  en el nivel que corresponda, teniendo en cuenta que el que contrata la transportación es el responsable de presentar la demanda, en aras de evitar que se duplique la solicitud del transporte. </a:t>
            </a:r>
          </a:p>
          <a:p>
            <a:pPr marL="0" indent="0" algn="just">
              <a:spcBef>
                <a:spcPct val="0"/>
              </a:spcBef>
              <a:buFontTx/>
              <a:buAutoNum type="arabicPeriod"/>
            </a:pPr>
            <a:endParaRPr lang="es-ES" sz="2200" b="1" dirty="0" smtClean="0">
              <a:solidFill>
                <a:srgbClr val="000000"/>
              </a:solidFill>
              <a:latin typeface="Arial" pitchFamily="34" charset="0"/>
              <a:ea typeface="Calibri" pitchFamily="34" charset="0"/>
              <a:cs typeface="Arial" pitchFamily="34" charset="0"/>
            </a:endParaRPr>
          </a:p>
          <a:p>
            <a:pPr marL="0" indent="0" algn="just">
              <a:spcBef>
                <a:spcPct val="0"/>
              </a:spcBef>
              <a:buFont typeface="Arial" charset="0"/>
              <a:buNone/>
            </a:pPr>
            <a:r>
              <a:rPr lang="es-ES" sz="2200" b="1" dirty="0" smtClean="0">
                <a:solidFill>
                  <a:srgbClr val="000000"/>
                </a:solidFill>
                <a:latin typeface="Arial" pitchFamily="34" charset="0"/>
                <a:ea typeface="Calibri" pitchFamily="34" charset="0"/>
                <a:cs typeface="Arial" pitchFamily="34" charset="0"/>
              </a:rPr>
              <a:t> 3. A partir de los Balances de cargas, se elaboran los Planes de transportación que deben confeccionar las empresas transportistas.</a:t>
            </a:r>
          </a:p>
          <a:p>
            <a:pPr marL="0" indent="0" algn="just">
              <a:spcBef>
                <a:spcPct val="0"/>
              </a:spcBef>
              <a:buFont typeface="Arial" charset="0"/>
              <a:buNone/>
            </a:pPr>
            <a:endParaRPr lang="es-ES" sz="2200" b="1" dirty="0" smtClean="0">
              <a:solidFill>
                <a:srgbClr val="000000"/>
              </a:solidFill>
              <a:ea typeface="Calibri" pitchFamily="34" charset="0"/>
              <a:cs typeface="Times New Roman" pitchFamily="18" charset="0"/>
            </a:endParaRPr>
          </a:p>
          <a:p>
            <a:pPr marL="0" indent="0" eaLnBrk="1" hangingPunct="1">
              <a:spcBef>
                <a:spcPct val="0"/>
              </a:spcBef>
              <a:buFont typeface="Arial" charset="0"/>
              <a:buNone/>
            </a:pPr>
            <a:endParaRPr lang="es-ES" b="1" dirty="0" smtClean="0">
              <a:solidFill>
                <a:srgbClr val="000000"/>
              </a:solidFill>
              <a:ea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79697" y="309852"/>
            <a:ext cx="8740775" cy="5880713"/>
          </a:xfrm>
          <a:prstGeom prst="rect">
            <a:avLst/>
          </a:prstGeom>
          <a:noFill/>
          <a:ln w="9525">
            <a:noFill/>
            <a:round/>
            <a:headEnd/>
            <a:tailEnd/>
          </a:ln>
        </p:spPr>
        <p:txBody>
          <a:bodyPr lIns="90000" tIns="46800" rIns="90000" bIns="46800" anchor="ctr">
            <a:spAutoFit/>
          </a:bodyPr>
          <a:lstStyle/>
          <a:p>
            <a:pPr algn="ctr">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s-ES" sz="2400" b="1" dirty="0" smtClean="0">
                <a:latin typeface="Arial" pitchFamily="34" charset="0"/>
                <a:cs typeface="Arial" pitchFamily="34" charset="0"/>
              </a:rPr>
              <a:t>Planificación del Balance de Agua.</a:t>
            </a:r>
          </a:p>
          <a:p>
            <a:pPr algn="just">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s-ES" sz="2200" dirty="0">
              <a:solidFill>
                <a:srgbClr val="FF0000"/>
              </a:solidFill>
            </a:endParaRPr>
          </a:p>
          <a:p>
            <a:pPr marL="457200" indent="-457200" algn="just" eaLnBrk="1" hangingPunct="1">
              <a:buClr>
                <a:srgbClr val="000000"/>
              </a:buClr>
              <a:buSzPct val="100000"/>
              <a:buFont typeface="+mj-lt"/>
              <a:buAutoNum type="arabicPeriod"/>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s-ES" sz="2200" b="1" dirty="0">
                <a:solidFill>
                  <a:srgbClr val="000000"/>
                </a:solidFill>
              </a:rPr>
              <a:t> </a:t>
            </a:r>
            <a:r>
              <a:rPr lang="es-ES" sz="2200" b="1" dirty="0">
                <a:solidFill>
                  <a:srgbClr val="000000"/>
                </a:solidFill>
                <a:latin typeface="Arial" pitchFamily="34" charset="0"/>
                <a:cs typeface="Arial" pitchFamily="34" charset="0"/>
              </a:rPr>
              <a:t>La demanda se realizará directamente por la unidad productiva o de servicio</a:t>
            </a:r>
            <a:r>
              <a:rPr lang="es-ES" sz="2200" dirty="0">
                <a:solidFill>
                  <a:srgbClr val="000000"/>
                </a:solidFill>
                <a:latin typeface="Arial" pitchFamily="34" charset="0"/>
                <a:cs typeface="Arial" pitchFamily="34" charset="0"/>
              </a:rPr>
              <a:t> </a:t>
            </a:r>
            <a:r>
              <a:rPr lang="es-ES" sz="2200" b="1" dirty="0">
                <a:solidFill>
                  <a:srgbClr val="000000"/>
                </a:solidFill>
                <a:latin typeface="Arial" pitchFamily="34" charset="0"/>
                <a:cs typeface="Arial" pitchFamily="34" charset="0"/>
              </a:rPr>
              <a:t>a las Unidades Empresariales de Base de las Empresas de Aprovechamiento Hidráulico y de las Empresas de Acueducto</a:t>
            </a:r>
            <a:r>
              <a:rPr lang="es-ES" sz="2200" dirty="0">
                <a:solidFill>
                  <a:srgbClr val="000000"/>
                </a:solidFill>
                <a:latin typeface="Arial" pitchFamily="34" charset="0"/>
                <a:cs typeface="Arial" pitchFamily="34" charset="0"/>
              </a:rPr>
              <a:t> </a:t>
            </a:r>
            <a:r>
              <a:rPr lang="es-ES" sz="2200" b="1" dirty="0">
                <a:solidFill>
                  <a:srgbClr val="000000"/>
                </a:solidFill>
                <a:latin typeface="Arial" pitchFamily="34" charset="0"/>
                <a:cs typeface="Arial" pitchFamily="34" charset="0"/>
              </a:rPr>
              <a:t>y Alcantarillado en el municipio.</a:t>
            </a:r>
            <a:endParaRPr lang="es-ES" sz="2200" dirty="0">
              <a:solidFill>
                <a:srgbClr val="000000"/>
              </a:solidFill>
              <a:latin typeface="Arial" pitchFamily="34" charset="0"/>
              <a:cs typeface="Arial" pitchFamily="34" charset="0"/>
            </a:endParaRPr>
          </a:p>
          <a:p>
            <a:pPr marL="457200" indent="-457200" algn="just" eaLnBrk="1" hangingPunct="1">
              <a:buClr>
                <a:srgbClr val="000000"/>
              </a:buClr>
              <a:buSzPct val="100000"/>
              <a:buFont typeface="+mj-lt"/>
              <a:buAutoNum type="arabicPeriod"/>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s-ES" sz="2200" b="1" dirty="0">
              <a:solidFill>
                <a:srgbClr val="000000"/>
              </a:solidFill>
              <a:latin typeface="Arial" pitchFamily="34" charset="0"/>
              <a:cs typeface="Arial" pitchFamily="34" charset="0"/>
            </a:endParaRPr>
          </a:p>
          <a:p>
            <a:pPr marL="457200" indent="-457200" algn="just" eaLnBrk="1" hangingPunct="1">
              <a:buClr>
                <a:srgbClr val="000000"/>
              </a:buClr>
              <a:buSzPct val="100000"/>
              <a:buFont typeface="+mj-lt"/>
              <a:buAutoNum type="arabicPeriod"/>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s-ES" sz="2200" b="1" dirty="0">
                <a:solidFill>
                  <a:srgbClr val="000000"/>
                </a:solidFill>
                <a:latin typeface="Arial" pitchFamily="34" charset="0"/>
                <a:cs typeface="Arial" pitchFamily="34" charset="0"/>
              </a:rPr>
              <a:t>La demanda se desglosará por fuentes,  por actividades,  por meses y se presentará en el modelo Demanda Anexo 1 y 2. Los niveles de actividad serán auditables en todo momento. </a:t>
            </a:r>
          </a:p>
          <a:p>
            <a:pPr marL="457200" indent="-457200" algn="just" eaLnBrk="1" hangingPunct="1">
              <a:buClr>
                <a:srgbClr val="000000"/>
              </a:buClr>
              <a:buSzPct val="100000"/>
              <a:buFont typeface="+mj-lt"/>
              <a:buAutoNum type="arabicPeriod"/>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s-ES" sz="2200" dirty="0">
              <a:solidFill>
                <a:srgbClr val="000000"/>
              </a:solidFill>
              <a:latin typeface="Arial" pitchFamily="34" charset="0"/>
              <a:cs typeface="Arial" pitchFamily="34" charset="0"/>
            </a:endParaRPr>
          </a:p>
          <a:p>
            <a:pPr marL="457200" indent="-457200" algn="just" eaLnBrk="1" hangingPunct="1">
              <a:buClr>
                <a:srgbClr val="000000"/>
              </a:buClr>
              <a:buSzPct val="100000"/>
              <a:buFont typeface="+mj-lt"/>
              <a:buAutoNum type="arabicPeriod"/>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s-ES" sz="2200" b="1" dirty="0">
                <a:solidFill>
                  <a:srgbClr val="000000"/>
                </a:solidFill>
                <a:latin typeface="Arial" pitchFamily="34" charset="0"/>
                <a:cs typeface="Arial" pitchFamily="34" charset="0"/>
              </a:rPr>
              <a:t> Los usuarios que se abastecen por medios propios (equipos de bombeo) de fuentes subterráneas o superficiales incluidos los embalses, desglosarán la demanda por equipos de bombeo.</a:t>
            </a:r>
          </a:p>
          <a:p>
            <a:pPr algn="just" eaLnBrk="1" hangingPunct="1">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s-ES" sz="2200" dirty="0">
              <a:solidFill>
                <a:srgbClr val="00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1"/>
          <p:cNvSpPr txBox="1">
            <a:spLocks noChangeArrowheads="1"/>
          </p:cNvSpPr>
          <p:nvPr/>
        </p:nvSpPr>
        <p:spPr bwMode="auto">
          <a:xfrm>
            <a:off x="323528" y="188640"/>
            <a:ext cx="8568952" cy="726352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defRPr/>
            </a:pPr>
            <a:r>
              <a:rPr lang="es-US" altLang="es-US" sz="2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Proceso de Demanda del Plan de Energía</a:t>
            </a:r>
          </a:p>
          <a:p>
            <a:pPr>
              <a:spcBef>
                <a:spcPct val="0"/>
              </a:spcBef>
              <a:buFontTx/>
              <a:buNone/>
              <a:defRPr/>
            </a:pPr>
            <a:endParaRPr lang="es-US" altLang="es-US" sz="1800" dirty="0">
              <a:latin typeface="Arial" panose="020B0604020202020204" pitchFamily="34" charset="0"/>
              <a:cs typeface="Arial" panose="020B0604020202020204" pitchFamily="34" charset="0"/>
            </a:endParaRPr>
          </a:p>
          <a:p>
            <a:pPr algn="just">
              <a:spcBef>
                <a:spcPct val="0"/>
              </a:spcBef>
              <a:buFont typeface="Arial" panose="020B0604020202020204" pitchFamily="34" charset="0"/>
              <a:buNone/>
              <a:defRPr/>
            </a:pPr>
            <a:r>
              <a:rPr lang="es-ES" sz="2200" b="1" dirty="0">
                <a:latin typeface="Arial" panose="020B0604020202020204" pitchFamily="34" charset="0"/>
                <a:cs typeface="Arial" panose="020B0604020202020204" pitchFamily="34" charset="0"/>
              </a:rPr>
              <a:t>La fecha de entrega de la demanda de las entidades al MEP oscila entre los meses de junio y </a:t>
            </a:r>
            <a:r>
              <a:rPr lang="es-ES" sz="2200" b="1" dirty="0" smtClean="0">
                <a:latin typeface="Arial" panose="020B0604020202020204" pitchFamily="34" charset="0"/>
                <a:cs typeface="Arial" panose="020B0604020202020204" pitchFamily="34" charset="0"/>
              </a:rPr>
              <a:t>agosto</a:t>
            </a:r>
            <a:r>
              <a:rPr lang="es-ES" sz="2200" b="1" dirty="0">
                <a:latin typeface="Arial" panose="020B0604020202020204" pitchFamily="34" charset="0"/>
                <a:cs typeface="Arial" panose="020B0604020202020204" pitchFamily="34" charset="0"/>
              </a:rPr>
              <a:t> </a:t>
            </a:r>
            <a:r>
              <a:rPr lang="es-ES" sz="2200" b="1" dirty="0" smtClean="0">
                <a:latin typeface="Arial" panose="020B0604020202020204" pitchFamily="34" charset="0"/>
                <a:cs typeface="Arial" panose="020B0604020202020204" pitchFamily="34" charset="0"/>
              </a:rPr>
              <a:t>y la </a:t>
            </a:r>
            <a:r>
              <a:rPr lang="es-ES" sz="2200" b="1" dirty="0">
                <a:latin typeface="Arial" panose="020B0604020202020204" pitchFamily="34" charset="0"/>
                <a:cs typeface="Arial" panose="020B0604020202020204" pitchFamily="34" charset="0"/>
              </a:rPr>
              <a:t>forma de </a:t>
            </a:r>
            <a:r>
              <a:rPr lang="es-ES" sz="2200" b="1" dirty="0" smtClean="0">
                <a:latin typeface="Arial" panose="020B0604020202020204" pitchFamily="34" charset="0"/>
                <a:cs typeface="Arial" panose="020B0604020202020204" pitchFamily="34" charset="0"/>
              </a:rPr>
              <a:t>presentarlo puede </a:t>
            </a:r>
            <a:r>
              <a:rPr lang="es-ES" sz="2200" b="1" dirty="0">
                <a:latin typeface="Arial" panose="020B0604020202020204" pitchFamily="34" charset="0"/>
                <a:cs typeface="Arial" panose="020B0604020202020204" pitchFamily="34" charset="0"/>
              </a:rPr>
              <a:t>variar en dependencia de los objetivos específicos </a:t>
            </a:r>
            <a:r>
              <a:rPr lang="es-ES" sz="2200" b="1" dirty="0" smtClean="0">
                <a:latin typeface="Arial" panose="020B0604020202020204" pitchFamily="34" charset="0"/>
                <a:cs typeface="Arial" panose="020B0604020202020204" pitchFamily="34" charset="0"/>
              </a:rPr>
              <a:t>definidos en la resolución que contiene las </a:t>
            </a:r>
            <a:r>
              <a:rPr lang="es-ES" sz="2200" b="1" dirty="0">
                <a:latin typeface="Arial" panose="020B0604020202020204" pitchFamily="34" charset="0"/>
                <a:cs typeface="Arial" panose="020B0604020202020204" pitchFamily="34" charset="0"/>
              </a:rPr>
              <a:t>indicaciones </a:t>
            </a:r>
            <a:r>
              <a:rPr lang="es-ES" sz="2200" b="1" dirty="0" smtClean="0">
                <a:latin typeface="Arial" panose="020B0604020202020204" pitchFamily="34" charset="0"/>
                <a:cs typeface="Arial" panose="020B0604020202020204" pitchFamily="34" charset="0"/>
              </a:rPr>
              <a:t>metodológicas, para </a:t>
            </a:r>
            <a:r>
              <a:rPr lang="es-ES" sz="2200" b="1" dirty="0">
                <a:latin typeface="Arial" panose="020B0604020202020204" pitchFamily="34" charset="0"/>
                <a:cs typeface="Arial" panose="020B0604020202020204" pitchFamily="34" charset="0"/>
              </a:rPr>
              <a:t>la elaboración del plan de la economía nacional</a:t>
            </a:r>
            <a:r>
              <a:rPr lang="es-ES" sz="2200" b="1" dirty="0" smtClean="0">
                <a:latin typeface="Arial" panose="020B0604020202020204" pitchFamily="34" charset="0"/>
                <a:cs typeface="Arial" panose="020B0604020202020204" pitchFamily="34" charset="0"/>
              </a:rPr>
              <a:t>.</a:t>
            </a:r>
          </a:p>
          <a:p>
            <a:pPr algn="just">
              <a:spcBef>
                <a:spcPct val="0"/>
              </a:spcBef>
              <a:buFont typeface="Arial" panose="020B0604020202020204" pitchFamily="34" charset="0"/>
              <a:buNone/>
              <a:defRPr/>
            </a:pPr>
            <a:endParaRPr lang="es-ES" sz="2200" b="1" dirty="0">
              <a:latin typeface="Arial" panose="020B0604020202020204" pitchFamily="34" charset="0"/>
              <a:cs typeface="Arial" panose="020B0604020202020204" pitchFamily="34" charset="0"/>
            </a:endParaRPr>
          </a:p>
          <a:p>
            <a:pPr algn="just">
              <a:spcBef>
                <a:spcPct val="0"/>
              </a:spcBef>
              <a:buFontTx/>
              <a:buNone/>
              <a:defRPr/>
            </a:pPr>
            <a:r>
              <a:rPr lang="es-ES" altLang="es-US" sz="2200" b="1" dirty="0" smtClean="0">
                <a:latin typeface="Arial" panose="020B0604020202020204" pitchFamily="34" charset="0"/>
                <a:cs typeface="Arial" panose="020B0604020202020204" pitchFamily="34" charset="0"/>
              </a:rPr>
              <a:t>El modelo </a:t>
            </a:r>
            <a:r>
              <a:rPr lang="es-US" altLang="es-US" sz="2200" b="1" dirty="0" smtClean="0">
                <a:latin typeface="Arial" panose="020B0604020202020204" pitchFamily="34" charset="0"/>
                <a:cs typeface="Arial" panose="020B0604020202020204" pitchFamily="34" charset="0"/>
              </a:rPr>
              <a:t>para la </a:t>
            </a:r>
            <a:r>
              <a:rPr lang="es-ES" altLang="es-US" sz="2200" b="1" dirty="0" smtClean="0">
                <a:latin typeface="Arial" panose="020B0604020202020204" pitchFamily="34" charset="0"/>
                <a:cs typeface="Arial" panose="020B0604020202020204" pitchFamily="34" charset="0"/>
              </a:rPr>
              <a:t>captación de demanda por actividades (CDA) es el implementado con el objetivo de lograr una mejor planificación y control del consumo mensual y anual de cada portador energético. </a:t>
            </a:r>
          </a:p>
          <a:p>
            <a:pPr algn="just">
              <a:spcBef>
                <a:spcPct val="0"/>
              </a:spcBef>
              <a:buFontTx/>
              <a:buNone/>
              <a:defRPr/>
            </a:pPr>
            <a:endParaRPr lang="es-ES" altLang="es-US" sz="2200" b="1" dirty="0" smtClean="0">
              <a:latin typeface="Arial" panose="020B0604020202020204" pitchFamily="34" charset="0"/>
              <a:cs typeface="Arial" panose="020B0604020202020204" pitchFamily="34" charset="0"/>
            </a:endParaRPr>
          </a:p>
          <a:p>
            <a:pPr algn="just">
              <a:spcBef>
                <a:spcPct val="0"/>
              </a:spcBef>
              <a:buFontTx/>
              <a:buNone/>
              <a:defRPr/>
            </a:pPr>
            <a:r>
              <a:rPr lang="es-ES" altLang="es-US" sz="2200" b="1" dirty="0" smtClean="0">
                <a:latin typeface="Arial" panose="020B0604020202020204" pitchFamily="34" charset="0"/>
                <a:cs typeface="Arial" panose="020B0604020202020204" pitchFamily="34" charset="0"/>
              </a:rPr>
              <a:t>La información contenida en el </a:t>
            </a:r>
            <a:r>
              <a:rPr lang="es-ES" altLang="es-US" sz="2200" b="1" smtClean="0">
                <a:latin typeface="Arial" panose="020B0604020202020204" pitchFamily="34" charset="0"/>
                <a:cs typeface="Arial" panose="020B0604020202020204" pitchFamily="34" charset="0"/>
              </a:rPr>
              <a:t>CDA , </a:t>
            </a:r>
            <a:r>
              <a:rPr lang="es-ES" altLang="es-US" sz="2200" b="1" dirty="0" smtClean="0">
                <a:latin typeface="Arial" panose="020B0604020202020204" pitchFamily="34" charset="0"/>
                <a:cs typeface="Arial" panose="020B0604020202020204" pitchFamily="34" charset="0"/>
              </a:rPr>
              <a:t>ha de ser consolidada por el organismo rector, pero la misma debe ser el resultado del agrupamiento de todas las empresas subordinadas a él. </a:t>
            </a:r>
          </a:p>
          <a:p>
            <a:pPr>
              <a:spcBef>
                <a:spcPct val="0"/>
              </a:spcBef>
              <a:buFontTx/>
              <a:buNone/>
              <a:defRPr/>
            </a:pPr>
            <a:endParaRPr lang="es-ES" altLang="es-US" sz="2200" b="1" dirty="0" smtClean="0">
              <a:latin typeface="Arial" panose="020B0604020202020204" pitchFamily="34" charset="0"/>
              <a:cs typeface="Arial" panose="020B0604020202020204" pitchFamily="34" charset="0"/>
            </a:endParaRPr>
          </a:p>
          <a:p>
            <a:pPr algn="just">
              <a:spcBef>
                <a:spcPct val="0"/>
              </a:spcBef>
              <a:buFont typeface="Arial" panose="020B0604020202020204" pitchFamily="34" charset="0"/>
              <a:buNone/>
              <a:defRPr/>
            </a:pPr>
            <a:endParaRPr lang="es-ES" sz="1800" b="1" dirty="0" smtClean="0">
              <a:latin typeface="Arial" panose="020B0604020202020204" pitchFamily="34" charset="0"/>
              <a:cs typeface="Arial" panose="020B0604020202020204" pitchFamily="34" charset="0"/>
            </a:endParaRPr>
          </a:p>
          <a:p>
            <a:pPr algn="just">
              <a:spcBef>
                <a:spcPct val="0"/>
              </a:spcBef>
              <a:buFont typeface="Arial" panose="020B0604020202020204" pitchFamily="34" charset="0"/>
              <a:buNone/>
              <a:defRPr/>
            </a:pPr>
            <a:endParaRPr lang="es-ES" sz="1800" b="1" dirty="0" smtClean="0">
              <a:latin typeface="Arial" panose="020B0604020202020204" pitchFamily="34" charset="0"/>
              <a:cs typeface="Arial" panose="020B0604020202020204" pitchFamily="34" charset="0"/>
            </a:endParaRPr>
          </a:p>
          <a:p>
            <a:pPr algn="just">
              <a:spcBef>
                <a:spcPct val="0"/>
              </a:spcBef>
              <a:buFont typeface="Arial" panose="020B0604020202020204" pitchFamily="34" charset="0"/>
              <a:buNone/>
              <a:defRPr/>
            </a:pPr>
            <a:endParaRPr lang="es-ES" sz="1800" dirty="0" smtClean="0">
              <a:latin typeface="Arial" panose="020B0604020202020204" pitchFamily="34" charset="0"/>
              <a:cs typeface="Arial" panose="020B0604020202020204" pitchFamily="34" charset="0"/>
            </a:endParaRPr>
          </a:p>
          <a:p>
            <a:pPr marL="285750" indent="-285750" algn="just">
              <a:spcBef>
                <a:spcPct val="0"/>
              </a:spcBef>
              <a:defRPr/>
            </a:pPr>
            <a:endParaRPr lang="es-US" altLang="es-US" sz="18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2636912"/>
            <a:ext cx="8229600" cy="1143000"/>
          </a:xfrm>
        </p:spPr>
        <p:txBody>
          <a:bodyPr/>
          <a:lstStyle/>
          <a:p>
            <a:r>
              <a:rPr lang="es-ES" b="1" dirty="0" smtClean="0">
                <a:latin typeface="Arial" pitchFamily="34" charset="0"/>
                <a:cs typeface="Arial" pitchFamily="34" charset="0"/>
              </a:rPr>
              <a:t>FIN</a:t>
            </a:r>
            <a:endParaRPr lang="es-ES"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TotalTime>
  <Words>383</Words>
  <Application>Microsoft Office PowerPoint</Application>
  <PresentationFormat>Presentación en pantalla (4:3)</PresentationFormat>
  <Paragraphs>33</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Tema de Office</vt:lpstr>
      <vt:lpstr>Orientaciones para la presentación de las demandas de Asfalto, Transportación de Cargas, Agua y Energía para el BARCP 2022</vt:lpstr>
      <vt:lpstr>Diapositiva 2</vt:lpstr>
      <vt:lpstr>Diapositiva 3</vt:lpstr>
      <vt:lpstr>Diapositiva 4</vt:lpstr>
      <vt:lpstr>Diapositiva 5</vt:lpstr>
      <vt:lpstr>FIN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Daniel</dc:creator>
  <cp:lastModifiedBy>Daniel</cp:lastModifiedBy>
  <cp:revision>17</cp:revision>
  <dcterms:created xsi:type="dcterms:W3CDTF">2020-01-09T13:13:24Z</dcterms:created>
  <dcterms:modified xsi:type="dcterms:W3CDTF">2021-01-26T22:07:34Z</dcterms:modified>
</cp:coreProperties>
</file>