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55" r:id="rId3"/>
    <p:sldId id="356" r:id="rId4"/>
    <p:sldId id="357" r:id="rId5"/>
    <p:sldId id="358" r:id="rId6"/>
    <p:sldId id="359" r:id="rId7"/>
    <p:sldId id="360" r:id="rId8"/>
    <p:sldId id="352" r:id="rId9"/>
    <p:sldId id="284" r:id="rId10"/>
    <p:sldId id="281" r:id="rId11"/>
    <p:sldId id="35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o09" initials="E" lastIdx="1" clrIdx="0">
    <p:extLst>
      <p:ext uri="{19B8F6BF-5375-455C-9EA6-DF929625EA0E}">
        <p15:presenceInfo xmlns:p15="http://schemas.microsoft.com/office/powerpoint/2012/main" userId="Emilio09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E4FF"/>
    <a:srgbClr val="003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00" autoAdjust="0"/>
  </p:normalViewPr>
  <p:slideViewPr>
    <p:cSldViewPr>
      <p:cViewPr varScale="1">
        <p:scale>
          <a:sx n="58" d="100"/>
          <a:sy n="58" d="100"/>
        </p:scale>
        <p:origin x="174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00956-2025-4CEE-8D1F-0E9A0418F2C0}" type="datetimeFigureOut">
              <a:rPr lang="es-ES" smtClean="0"/>
              <a:t>26/01/2021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2B1CA-62A4-44C1-B40F-E37928657ED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5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7438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7D8CF-850F-4769-ADCE-53583ECFA5AC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270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695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78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782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263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65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65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2B1CA-62A4-44C1-B40F-E37928657EDA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94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7D8CF-850F-4769-ADCE-53583ECFA5A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440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FB7F21-DCFF-48AD-AB6F-817057C4022A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AC0EB-7C5D-4B91-9D5E-85A90F64088F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82994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6747F6-F3B8-4DE4-89F4-1B0B4A23DEAA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6C934-23AA-4656-8846-9ECF43F7808D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9777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3AEE4C-FA06-4336-B898-970334E3FD94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A4FC8-B7B1-484E-8CD7-E84586FD522A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92914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90FC1B-D05D-49A9-8C3B-8BF493F870D9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88350-149A-4C6E-8027-B462F3F1DE94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1500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DECA9-35AE-4377-8EA5-CD21924062D5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E9B63-D3CD-49C4-BF2B-2CF94D7E0181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23720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4581A-07B3-401F-98FE-E833DC7B9274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E2EFD-6220-4A80-9784-1C36273515A6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5823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F92FC-85FC-4ED5-ABC8-3B8BE452ECFF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E9DEE-FF09-4466-9CBE-9451D926DB91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20088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B34E75-0759-48E4-BB22-165BA50D7604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64AD7-F3BB-402F-8014-30FBBD70792B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0091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1E2E1-9BF0-4614-AFDB-0B5D1B98BA1E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1CDD6-CBA9-402D-993B-C255936AFD1F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4882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70814D-C445-44E9-AB12-3F4ADEA6FC1D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7C557-9045-455A-AABD-2E07B0F760C5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001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5F952-27A4-4CDE-BEB7-B606DE14C071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11C3C-B673-49D5-A56A-670031B4C035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1393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B34E75-0759-48E4-BB22-165BA50D7604}" type="datetimeFigureOut">
              <a:rPr lang="es-PR" smtClean="0"/>
              <a:pPr>
                <a:defRPr/>
              </a:pPr>
              <a:t>01/26/2021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A64AD7-F3BB-402F-8014-30FBBD70792B}" type="slidenum">
              <a:rPr lang="es-PR" smtClean="0"/>
              <a:pPr>
                <a:defRPr/>
              </a:pPr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1717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aicros.cu/wp-content/uploads/2021/01/aiquip_Inventario-de-Equipo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cros.cu/wp-content/uploads/2021/01/Curso-del-m%C3%B3dulo-CCPI.pdf" TargetMode="External"/><Relationship Id="rId5" Type="http://schemas.openxmlformats.org/officeDocument/2006/relationships/hyperlink" Target="http://www.aicros.cu/wp-content/uploads/2021/01/Modificaciones-aiBalan-CCCM-DCCM-BCC.pdf" TargetMode="External"/><Relationship Id="rId4" Type="http://schemas.openxmlformats.org/officeDocument/2006/relationships/hyperlink" Target="http://www.aicros.cu/aibalan-instructivo-para-el-calculo-de-la-capacidad-constructiv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TRABAJO\estado\aicros leriam\UntFGJHFGitled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13314" name="4 CuadroTexto"/>
          <p:cNvSpPr txBox="1">
            <a:spLocks noChangeArrowheads="1"/>
          </p:cNvSpPr>
          <p:nvPr/>
        </p:nvSpPr>
        <p:spPr bwMode="auto">
          <a:xfrm>
            <a:off x="1043608" y="1552798"/>
            <a:ext cx="727280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Nuevas funcionalidades y modificaciones en el sistema aiBalan</a:t>
            </a:r>
            <a:endParaRPr lang="es-E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7006"/>
            <a:ext cx="9144000" cy="6858000"/>
          </a:xfrm>
          <a:prstGeom prst="rect">
            <a:avLst/>
          </a:prstGeom>
          <a:noFill/>
        </p:spPr>
      </p:pic>
      <p:sp>
        <p:nvSpPr>
          <p:cNvPr id="14338" name="4 CuadroTexto"/>
          <p:cNvSpPr txBox="1">
            <a:spLocks noChangeArrowheads="1"/>
          </p:cNvSpPr>
          <p:nvPr/>
        </p:nvSpPr>
        <p:spPr bwMode="auto">
          <a:xfrm>
            <a:off x="1403648" y="384176"/>
            <a:ext cx="68888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charset="0"/>
              </a:rPr>
              <a:t>Inserción de datos en el módulo CCPI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147919" y="1569965"/>
            <a:ext cx="1728192" cy="576064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Nomencladores (MICONS)</a:t>
            </a:r>
            <a:endParaRPr lang="en-US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135907" y="2803157"/>
            <a:ext cx="1728192" cy="1872208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Administrar Datos propios</a:t>
            </a:r>
          </a:p>
          <a:p>
            <a:pPr algn="ctr"/>
            <a:r>
              <a:rPr lang="es-PR" dirty="0">
                <a:latin typeface="Calibri" pitchFamily="34" charset="0"/>
              </a:rPr>
              <a:t>(Normas de Consumo y </a:t>
            </a:r>
          </a:p>
          <a:p>
            <a:pPr algn="ctr"/>
            <a:r>
              <a:rPr lang="es-PR" dirty="0">
                <a:latin typeface="Calibri" pitchFamily="34" charset="0"/>
              </a:rPr>
              <a:t>Equipos propios)</a:t>
            </a:r>
            <a:endParaRPr lang="en-US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147919" y="5251631"/>
            <a:ext cx="2700297" cy="576064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Datos de Años Anteriores</a:t>
            </a:r>
            <a:endParaRPr lang="en-US" dirty="0"/>
          </a:p>
        </p:txBody>
      </p:sp>
      <p:cxnSp>
        <p:nvCxnSpPr>
          <p:cNvPr id="10" name="Conector angular 9"/>
          <p:cNvCxnSpPr>
            <a:stCxn id="17" idx="3"/>
            <a:endCxn id="29" idx="0"/>
          </p:cNvCxnSpPr>
          <p:nvPr/>
        </p:nvCxnSpPr>
        <p:spPr>
          <a:xfrm flipV="1">
            <a:off x="2848216" y="1675034"/>
            <a:ext cx="3513387" cy="3864629"/>
          </a:xfrm>
          <a:prstGeom prst="bentConnector4">
            <a:avLst>
              <a:gd name="adj1" fmla="val 3471"/>
              <a:gd name="adj2" fmla="val 105915"/>
            </a:avLst>
          </a:prstGeom>
          <a:ln w="53975" cmpd="sng">
            <a:solidFill>
              <a:srgbClr val="06778D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>
            <a:off x="5059468" y="1675034"/>
            <a:ext cx="2604269" cy="743029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Cálculo</a:t>
            </a:r>
            <a:r>
              <a:rPr lang="en-US" dirty="0"/>
              <a:t> de </a:t>
            </a:r>
            <a:r>
              <a:rPr lang="en-US" dirty="0" err="1"/>
              <a:t>Capacidad</a:t>
            </a:r>
            <a:r>
              <a:rPr lang="en-US" dirty="0"/>
              <a:t> de </a:t>
            </a:r>
            <a:r>
              <a:rPr lang="en-US" dirty="0" err="1"/>
              <a:t>Producción</a:t>
            </a:r>
            <a:r>
              <a:rPr lang="en-US" dirty="0"/>
              <a:t> Industrial</a:t>
            </a:r>
          </a:p>
        </p:txBody>
      </p:sp>
      <p:cxnSp>
        <p:nvCxnSpPr>
          <p:cNvPr id="4" name="Conector recto de flecha 3"/>
          <p:cNvCxnSpPr/>
          <p:nvPr/>
        </p:nvCxnSpPr>
        <p:spPr>
          <a:xfrm flipH="1">
            <a:off x="987992" y="2157357"/>
            <a:ext cx="24023" cy="645800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969736" y="4688352"/>
            <a:ext cx="18256" cy="564401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H="1">
            <a:off x="4964252" y="2447755"/>
            <a:ext cx="454559" cy="571701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3115253" y="3076569"/>
            <a:ext cx="1944216" cy="1279063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Productos, Materiales Actividades y Equipos</a:t>
            </a:r>
            <a:endParaRPr lang="en-US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5326507" y="3074206"/>
            <a:ext cx="1677178" cy="948066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Inserción de Fondos de Tiempo</a:t>
            </a:r>
            <a:endParaRPr lang="en-US" dirty="0"/>
          </a:p>
        </p:txBody>
      </p:sp>
      <p:cxnSp>
        <p:nvCxnSpPr>
          <p:cNvPr id="23" name="Conector recto de flecha 22"/>
          <p:cNvCxnSpPr/>
          <p:nvPr/>
        </p:nvCxnSpPr>
        <p:spPr>
          <a:xfrm flipH="1">
            <a:off x="6249324" y="2443117"/>
            <a:ext cx="34280" cy="596312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redondeado 34"/>
          <p:cNvSpPr/>
          <p:nvPr/>
        </p:nvSpPr>
        <p:spPr>
          <a:xfrm>
            <a:off x="7291716" y="3127778"/>
            <a:ext cx="1728192" cy="648072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Rendimiento Horario</a:t>
            </a:r>
            <a:endParaRPr lang="en-US" dirty="0"/>
          </a:p>
        </p:txBody>
      </p:sp>
      <p:cxnSp>
        <p:nvCxnSpPr>
          <p:cNvPr id="39" name="Conector recto de flecha 22"/>
          <p:cNvCxnSpPr/>
          <p:nvPr/>
        </p:nvCxnSpPr>
        <p:spPr>
          <a:xfrm>
            <a:off x="7103442" y="2442200"/>
            <a:ext cx="525633" cy="576981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19"/>
          <p:cNvCxnSpPr/>
          <p:nvPr/>
        </p:nvCxnSpPr>
        <p:spPr>
          <a:xfrm>
            <a:off x="4207464" y="4420991"/>
            <a:ext cx="356932" cy="466759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22"/>
          <p:cNvCxnSpPr/>
          <p:nvPr/>
        </p:nvCxnSpPr>
        <p:spPr>
          <a:xfrm flipH="1">
            <a:off x="6249324" y="4079363"/>
            <a:ext cx="13104" cy="808387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22"/>
          <p:cNvCxnSpPr/>
          <p:nvPr/>
        </p:nvCxnSpPr>
        <p:spPr>
          <a:xfrm flipH="1">
            <a:off x="7663737" y="3840693"/>
            <a:ext cx="558090" cy="1047057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ángulo redondeado 20"/>
          <p:cNvSpPr/>
          <p:nvPr/>
        </p:nvSpPr>
        <p:spPr>
          <a:xfrm>
            <a:off x="3779912" y="6165304"/>
            <a:ext cx="5239996" cy="557041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Control de indicadores del cálculo de la capacidad</a:t>
            </a:r>
            <a:endParaRPr lang="en-US" dirty="0"/>
          </a:p>
        </p:txBody>
      </p:sp>
      <p:cxnSp>
        <p:nvCxnSpPr>
          <p:cNvPr id="58" name="Conector recto de flecha 19"/>
          <p:cNvCxnSpPr/>
          <p:nvPr/>
        </p:nvCxnSpPr>
        <p:spPr>
          <a:xfrm>
            <a:off x="6244615" y="5494989"/>
            <a:ext cx="4709" cy="410629"/>
          </a:xfrm>
          <a:prstGeom prst="straightConnector1">
            <a:avLst/>
          </a:prstGeom>
          <a:ln w="57150">
            <a:solidFill>
              <a:srgbClr val="0677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20"/>
          <p:cNvSpPr/>
          <p:nvPr/>
        </p:nvSpPr>
        <p:spPr>
          <a:xfrm>
            <a:off x="4355976" y="4957681"/>
            <a:ext cx="3810431" cy="483953"/>
          </a:xfrm>
          <a:prstGeom prst="roundRect">
            <a:avLst/>
          </a:prstGeom>
          <a:solidFill>
            <a:srgbClr val="05A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>
                <a:latin typeface="Calibri" pitchFamily="34" charset="0"/>
              </a:rPr>
              <a:t>Reportes </a:t>
            </a:r>
            <a:endParaRPr lang="en-US" dirty="0"/>
          </a:p>
        </p:txBody>
      </p:sp>
      <p:sp>
        <p:nvSpPr>
          <p:cNvPr id="44" name="Rectángulo redondeado 43"/>
          <p:cNvSpPr/>
          <p:nvPr/>
        </p:nvSpPr>
        <p:spPr>
          <a:xfrm>
            <a:off x="0" y="1318525"/>
            <a:ext cx="9091917" cy="4686213"/>
          </a:xfrm>
          <a:prstGeom prst="roundRect">
            <a:avLst>
              <a:gd name="adj" fmla="val 16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ángulo redondeado 75"/>
          <p:cNvSpPr/>
          <p:nvPr/>
        </p:nvSpPr>
        <p:spPr>
          <a:xfrm>
            <a:off x="323528" y="6231247"/>
            <a:ext cx="243135" cy="204109"/>
          </a:xfrm>
          <a:prstGeom prst="roundRect">
            <a:avLst>
              <a:gd name="adj" fmla="val 16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ángulo redondeado 77"/>
          <p:cNvSpPr/>
          <p:nvPr/>
        </p:nvSpPr>
        <p:spPr>
          <a:xfrm>
            <a:off x="323524" y="6537259"/>
            <a:ext cx="243135" cy="204109"/>
          </a:xfrm>
          <a:prstGeom prst="roundRect">
            <a:avLst>
              <a:gd name="adj" fmla="val 1684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CuadroTexto 14346"/>
          <p:cNvSpPr txBox="1"/>
          <p:nvPr/>
        </p:nvSpPr>
        <p:spPr>
          <a:xfrm>
            <a:off x="539552" y="61653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err="1"/>
              <a:t>Año</a:t>
            </a:r>
            <a:r>
              <a:rPr lang="en-US" sz="1200" b="1" i="1" dirty="0"/>
              <a:t> actual + 1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539552" y="6453336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err="1"/>
              <a:t>Año</a:t>
            </a:r>
            <a:r>
              <a:rPr lang="en-US" sz="1400" b="1" i="1" dirty="0"/>
              <a:t> </a:t>
            </a:r>
            <a:r>
              <a:rPr lang="en-US" sz="1200" b="1" i="1" dirty="0"/>
              <a:t>actual</a:t>
            </a:r>
            <a:endParaRPr lang="en-US" sz="1400" b="1" i="1" dirty="0"/>
          </a:p>
        </p:txBody>
      </p:sp>
      <p:sp>
        <p:nvSpPr>
          <p:cNvPr id="81" name="Rectángulo redondeado 80"/>
          <p:cNvSpPr/>
          <p:nvPr/>
        </p:nvSpPr>
        <p:spPr>
          <a:xfrm>
            <a:off x="3707904" y="6069581"/>
            <a:ext cx="5364088" cy="707878"/>
          </a:xfrm>
          <a:prstGeom prst="roundRect">
            <a:avLst>
              <a:gd name="adj" fmla="val 1684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3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28" y="-48176"/>
            <a:ext cx="9144000" cy="6858000"/>
          </a:xfrm>
          <a:prstGeom prst="rect">
            <a:avLst/>
          </a:prstGeom>
          <a:noFill/>
        </p:spPr>
      </p:pic>
      <p:sp>
        <p:nvSpPr>
          <p:cNvPr id="14338" name="4 CuadroTexto"/>
          <p:cNvSpPr txBox="1">
            <a:spLocks noChangeArrowheads="1"/>
          </p:cNvSpPr>
          <p:nvPr/>
        </p:nvSpPr>
        <p:spPr bwMode="auto">
          <a:xfrm>
            <a:off x="1043608" y="1953350"/>
            <a:ext cx="68888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4"/>
              </a:rPr>
              <a:t>http://www.aicros.cu/aibalan-instructivo-para-el-calculo-de-la-capacidad-constructiva/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</p:txBody>
      </p:sp>
      <p:sp>
        <p:nvSpPr>
          <p:cNvPr id="2" name="Estrella: 10 puntas 1">
            <a:extLst>
              <a:ext uri="{FF2B5EF4-FFF2-40B4-BE49-F238E27FC236}">
                <a16:creationId xmlns:a16="http://schemas.microsoft.com/office/drawing/2014/main" id="{C9A0083D-CFE1-4980-87AE-40FA8AED8214}"/>
              </a:ext>
            </a:extLst>
          </p:cNvPr>
          <p:cNvSpPr/>
          <p:nvPr/>
        </p:nvSpPr>
        <p:spPr>
          <a:xfrm>
            <a:off x="3347864" y="412527"/>
            <a:ext cx="2864093" cy="1080120"/>
          </a:xfrm>
          <a:prstGeom prst="star10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INFORMACIÓN</a:t>
            </a:r>
            <a:endParaRPr lang="es-C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5 CuadroTexto">
            <a:extLst>
              <a:ext uri="{FF2B5EF4-FFF2-40B4-BE49-F238E27FC236}">
                <a16:creationId xmlns:a16="http://schemas.microsoft.com/office/drawing/2014/main" id="{8045F6DA-A9F1-4A1E-A28A-93D06228F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25" y="3212976"/>
            <a:ext cx="8215370" cy="279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Raleway"/>
                <a:hlinkClick r:id="rId5"/>
              </a:rPr>
              <a:t>¿Qué trae de nuevo aiBalan para el 2021?</a:t>
            </a:r>
            <a:endParaRPr lang="es-ES" sz="2400" b="1" i="0" dirty="0">
              <a:solidFill>
                <a:srgbClr val="000000"/>
              </a:solidFill>
              <a:effectLst/>
              <a:latin typeface="Raleway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Raleway"/>
                <a:hlinkClick r:id="rId6"/>
              </a:rPr>
              <a:t>Curso de Módulo de Cálculo de Capacidad de Producción Industrial</a:t>
            </a:r>
            <a:endParaRPr lang="es-ES" sz="2400" b="1" i="0" dirty="0">
              <a:solidFill>
                <a:srgbClr val="000000"/>
              </a:solidFill>
              <a:effectLst/>
              <a:latin typeface="Raleway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Raleway"/>
                <a:hlinkClick r:id="rId7"/>
              </a:rPr>
              <a:t>Información sobre </a:t>
            </a:r>
            <a:r>
              <a:rPr lang="es-ES" sz="2400" b="1" i="0" u="none" strike="noStrike" dirty="0" err="1">
                <a:solidFill>
                  <a:srgbClr val="000000"/>
                </a:solidFill>
                <a:effectLst/>
                <a:latin typeface="Raleway"/>
                <a:hlinkClick r:id="rId7"/>
              </a:rPr>
              <a:t>aiquip</a:t>
            </a: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Raleway"/>
                <a:hlinkClick r:id="rId7"/>
              </a:rPr>
              <a:t> Módulo de Inventario de Equipos</a:t>
            </a:r>
            <a:endParaRPr lang="es-P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02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Conciliaciones con contratistas: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Los constructores podrán reflejar las conciliaciones con contratistas. Esta información disminuye la capacidad disponible.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Buscador de obras disponibles: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podrán buscar obras con necesidades de constructores a partir de diversos filtros.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Detalles de contacto de entidades: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En diversas funcionalidades se podrá consultar la información de contacto de las propias entidades y las entidades a las que se subordinan.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Reportes generales jerárquicos: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suman reportes generales donde la información se muestre primeramente organizada por la subordinación.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12" name="4 CuadroTexto">
            <a:extLst>
              <a:ext uri="{FF2B5EF4-FFF2-40B4-BE49-F238E27FC236}">
                <a16:creationId xmlns:a16="http://schemas.microsoft.com/office/drawing/2014/main" id="{1CDB19E7-D3BC-4052-BE99-EB603CAB4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16632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Cálculo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3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Vista detalles de inversionistas: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 En el nivel de actividad se podrá consultar datos de contacto de los inversionistas e información general de sus obras.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Importación de equipos: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 Los equipos para la construcción deben registrarse desde el sistema aiQuip. Estos se importarán y sus valores para el cálculo de la capacidad de construcción y montaje tendrán en cuenta las actualizaciones del ordenamiento monetario. Los otros equipos se entrarán desde aiBalan.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Verificación de licencia: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 El sistema verificará que las personas jurídicas que vayan a calcular capacidad estén debidamente asentados en el Registro de Constructores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A8A368F9-0C7E-435B-897E-F1B0D6523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16632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Cálculo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Adicionar obras preexistentes: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En las obras tanto de lista CMIRC como CMMC se podrán insertar obras de listas de años anteriores que no se hayan concluido.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Modificaciones en los datos de las obras: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elimina cualquier referencia al CUC.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añade campos para reflejar el componente MLC, impacto salarial (Res. 15), obras nominales, documento de estudio de factibilidad aprobado.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Múltiples agrupaciones de obra: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Una obra podrá tener varias agrupaciones de obras. Se reflejará porcentualmente.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641E9DD8-9ECA-4337-9744-2920118CA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88640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Demanda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Ordenamiento monetario: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elimina cualquier referencia al CUC.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Datos de contacto de constructores: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En varias funcionalidades se puede visualizar los datos de contactos de entidades y las entidades a las que se subordinan.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Notificaciones por email: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Todas las actualizaciones de conciliaciones entre inversionistas y constructores o productores emitirán notificaciones por correo electrónico.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Buscadores de constructores y productores potenciales: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 Se pueden buscar con diversos filtros constructores o productores con capacidad disponible y visualizar los datos de contactos y detalles de las capacidades.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892C7CB6-4428-4F5B-A21A-79DC0E728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16632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Demanda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7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Nueva funcionalidad de Certificación de obras: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permite directamente certificar la ejecución de obras para constructores de manera sencilla e intuitiva.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Independencia entre real y plan: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No se limita el real de la ejecución de obras a los valores planificados con anterioridad.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Reportes generales jerárquicos: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suman reportes generales donde la información se muestre primeramente organizada por la subordinación.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FD16C934-88B5-4C99-82CC-5CC570426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16632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Demanda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9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8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2195736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115616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300347" y="1000085"/>
            <a:ext cx="74013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Panel de control: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incorpora un panel de control personalizable con reportes gráficos útiles en la toma de decisiones. Funcionalidad abierta a peticiones de los organismos.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</a:rPr>
              <a:t>Buscador de entidades: </a:t>
            </a:r>
            <a:r>
              <a:rPr lang="es-ES" sz="2400" dirty="0">
                <a:latin typeface="Arial" panose="020B0604020202020204" pitchFamily="34" charset="0"/>
                <a:ea typeface="Calibri" panose="020F0502020204030204" pitchFamily="34" charset="0"/>
              </a:rPr>
              <a:t>Se puede buscar información de contacto de las entidades por diversos filtros.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DB0264B0-5162-4EE0-BE94-4C2ED18A1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16632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Balance de la Capacidad de 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Construcción y Montaje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5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TRABAJO\estado\aicros leriam\UntFGJHFGitled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846" y="0"/>
            <a:ext cx="9144000" cy="6858000"/>
          </a:xfrm>
          <a:prstGeom prst="rect">
            <a:avLst/>
          </a:prstGeom>
          <a:noFill/>
        </p:spPr>
      </p:pic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827584" y="1196752"/>
            <a:ext cx="8028384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MÓDULO</a:t>
            </a:r>
          </a:p>
          <a:p>
            <a:pPr algn="ctr"/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Cálculo de Capacidad de Producción Industrial</a:t>
            </a:r>
            <a:endParaRPr lang="es-E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43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TRABAJO\estado\aicros leriam\SFGS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8" name="4 CuadroTexto"/>
          <p:cNvSpPr txBox="1">
            <a:spLocks noChangeArrowheads="1"/>
          </p:cNvSpPr>
          <p:nvPr/>
        </p:nvSpPr>
        <p:spPr bwMode="auto">
          <a:xfrm>
            <a:off x="1403648" y="384176"/>
            <a:ext cx="68888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charset="0"/>
              </a:rPr>
              <a:t>Módulo Cálculo de Capacidad de Producción Industrial (CCPI)</a:t>
            </a:r>
          </a:p>
        </p:txBody>
      </p:sp>
      <p:sp>
        <p:nvSpPr>
          <p:cNvPr id="14339" name="5 CuadroTexto"/>
          <p:cNvSpPr txBox="1">
            <a:spLocks noChangeArrowheads="1"/>
          </p:cNvSpPr>
          <p:nvPr/>
        </p:nvSpPr>
        <p:spPr bwMode="auto">
          <a:xfrm>
            <a:off x="928630" y="1338283"/>
            <a:ext cx="8215370" cy="556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Permite la gestión y control del Cálculo de la Capacidad productiva de una entidad.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 parte de los productos, tomando en cuenta sus normas de consumo, actividades de su proceso productivo y los equipos que ejecutan la producción.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Después se calcula la Capacidad Productiva Potencial y una Capacidad Productiva Disponible que facilitará un 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análisis del estado de la planta y su funcionamiento. </a:t>
            </a:r>
          </a:p>
          <a:p>
            <a:pPr algn="just">
              <a:lnSpc>
                <a:spcPct val="150000"/>
              </a:lnSpc>
            </a:pPr>
            <a:r>
              <a:rPr lang="es-PR" sz="2400" dirty="0">
                <a:latin typeface="Arial" panose="020B0604020202020204" pitchFamily="34" charset="0"/>
                <a:cs typeface="Arial" panose="020B0604020202020204" pitchFamily="34" charset="0"/>
              </a:rPr>
              <a:t>Se controlará la ejecución real de la producción que se planifica.</a:t>
            </a:r>
          </a:p>
        </p:txBody>
      </p:sp>
    </p:spTree>
    <p:extLst>
      <p:ext uri="{BB962C8B-B14F-4D97-AF65-F5344CB8AC3E}">
        <p14:creationId xmlns:p14="http://schemas.microsoft.com/office/powerpoint/2010/main" val="97499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4044</TotalTime>
  <Words>736</Words>
  <Application>Microsoft Office PowerPoint</Application>
  <PresentationFormat>On-screen Show (4:3)</PresentationFormat>
  <Paragraphs>75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 Morales</dc:creator>
  <cp:lastModifiedBy>otniel Barrera</cp:lastModifiedBy>
  <cp:revision>224</cp:revision>
  <dcterms:created xsi:type="dcterms:W3CDTF">2017-09-14T13:42:47Z</dcterms:created>
  <dcterms:modified xsi:type="dcterms:W3CDTF">2021-01-26T23:43:55Z</dcterms:modified>
</cp:coreProperties>
</file>