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5" r:id="rId4"/>
    <p:sldId id="267" r:id="rId5"/>
    <p:sldId id="266" r:id="rId6"/>
    <p:sldId id="257" r:id="rId7"/>
    <p:sldId id="259" r:id="rId8"/>
    <p:sldId id="261" r:id="rId9"/>
    <p:sldId id="263" r:id="rId10"/>
    <p:sldId id="264" r:id="rId11"/>
    <p:sldId id="260" r:id="rId12"/>
  </p:sldIdLst>
  <p:sldSz cx="9144000" cy="6858000" type="screen4x3"/>
  <p:notesSz cx="7023100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2291F-C196-4C99-92B4-C306C2D857E0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9C966-F2FE-4108-AF3A-611436A16A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55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1066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MICONS</a:t>
            </a:r>
            <a:br>
              <a:rPr lang="es-ES" sz="3200" b="1" dirty="0" smtClean="0">
                <a:latin typeface="Arial" pitchFamily="34" charset="0"/>
                <a:cs typeface="Arial" pitchFamily="34" charset="0"/>
              </a:rPr>
            </a:b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DIRECCIÓN DE BALANCE CONSTRUCTIVO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20888"/>
            <a:ext cx="8382000" cy="1584176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endParaRPr lang="es-E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ELABORACIÓN DEL </a:t>
            </a: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DE LOS RECURSOS CONSTRUCTIVOS DEL PAÍS DEL AÑO 2022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6076890"/>
            <a:ext cx="38862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27 de enero del año 2021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1000" y="4191000"/>
            <a:ext cx="44196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Lineamiento 228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Continuar perfeccionado la elaboración del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Balance de los Recursos Constructivos del País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sobre la base de una mayor coordinación con el proceso de planificación de la economía, la preparación de las organizaciones, la descentralización de facultades y un mayor control, incorporando las nuevas formas no estatales de gestión.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5486400" y="4267200"/>
            <a:ext cx="2667000" cy="1447800"/>
            <a:chOff x="1376" y="2928"/>
            <a:chExt cx="2986" cy="1236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24" y="2928"/>
              <a:ext cx="2118" cy="1236"/>
              <a:chOff x="1836" y="1062"/>
              <a:chExt cx="2118" cy="2190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auto">
              <a:xfrm>
                <a:off x="1836" y="1062"/>
                <a:ext cx="2118" cy="303"/>
              </a:xfrm>
              <a:custGeom>
                <a:avLst/>
                <a:gdLst>
                  <a:gd name="T0" fmla="*/ 0 w 2118"/>
                  <a:gd name="T1" fmla="*/ 303 h 303"/>
                  <a:gd name="T2" fmla="*/ 2118 w 2118"/>
                  <a:gd name="T3" fmla="*/ 303 h 303"/>
                  <a:gd name="T4" fmla="*/ 2118 w 2118"/>
                  <a:gd name="T5" fmla="*/ 196 h 303"/>
                  <a:gd name="T6" fmla="*/ 1155 w 2118"/>
                  <a:gd name="T7" fmla="*/ 0 h 303"/>
                  <a:gd name="T8" fmla="*/ 998 w 2118"/>
                  <a:gd name="T9" fmla="*/ 0 h 303"/>
                  <a:gd name="T10" fmla="*/ 0 w 2118"/>
                  <a:gd name="T11" fmla="*/ 178 h 303"/>
                  <a:gd name="T12" fmla="*/ 0 w 2118"/>
                  <a:gd name="T13" fmla="*/ 30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FFFF99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825" y="1151"/>
                <a:ext cx="141" cy="141"/>
              </a:xfrm>
              <a:prstGeom prst="ellipse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auto">
              <a:xfrm>
                <a:off x="2369" y="1329"/>
                <a:ext cx="1045" cy="1923"/>
              </a:xfrm>
              <a:custGeom>
                <a:avLst/>
                <a:gdLst>
                  <a:gd name="T0" fmla="*/ 523 w 1045"/>
                  <a:gd name="T1" fmla="*/ 0 h 1923"/>
                  <a:gd name="T2" fmla="*/ 679 w 1045"/>
                  <a:gd name="T3" fmla="*/ 872 h 1923"/>
                  <a:gd name="T4" fmla="*/ 679 w 1045"/>
                  <a:gd name="T5" fmla="*/ 1620 h 1923"/>
                  <a:gd name="T6" fmla="*/ 784 w 1045"/>
                  <a:gd name="T7" fmla="*/ 1620 h 1923"/>
                  <a:gd name="T8" fmla="*/ 1045 w 1045"/>
                  <a:gd name="T9" fmla="*/ 1745 h 1923"/>
                  <a:gd name="T10" fmla="*/ 1045 w 1045"/>
                  <a:gd name="T11" fmla="*/ 1923 h 1923"/>
                  <a:gd name="T12" fmla="*/ 0 w 1045"/>
                  <a:gd name="T13" fmla="*/ 1923 h 1923"/>
                  <a:gd name="T14" fmla="*/ 0 w 1045"/>
                  <a:gd name="T15" fmla="*/ 1763 h 1923"/>
                  <a:gd name="T16" fmla="*/ 209 w 1045"/>
                  <a:gd name="T17" fmla="*/ 1638 h 1923"/>
                  <a:gd name="T18" fmla="*/ 331 w 1045"/>
                  <a:gd name="T19" fmla="*/ 1638 h 1923"/>
                  <a:gd name="T20" fmla="*/ 331 w 1045"/>
                  <a:gd name="T21" fmla="*/ 872 h 1923"/>
                  <a:gd name="T22" fmla="*/ 523 w 1045"/>
                  <a:gd name="T23" fmla="*/ 0 h 1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FFFF99"/>
              </a:solidFill>
              <a:ln w="381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376" y="3004"/>
              <a:ext cx="1214" cy="961"/>
              <a:chOff x="1388" y="1350"/>
              <a:chExt cx="1214" cy="1703"/>
            </a:xfrm>
          </p:grpSpPr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2010" y="1350"/>
                <a:ext cx="563" cy="1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2010" y="1350"/>
                <a:ext cx="1" cy="12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 flipH="1">
                <a:off x="1434" y="1350"/>
                <a:ext cx="576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1388" y="2643"/>
                <a:ext cx="1214" cy="410"/>
              </a:xfrm>
              <a:custGeom>
                <a:avLst/>
                <a:gdLst>
                  <a:gd name="T0" fmla="*/ 6 w 1214"/>
                  <a:gd name="T1" fmla="*/ 0 h 410"/>
                  <a:gd name="T2" fmla="*/ 0 w 1214"/>
                  <a:gd name="T3" fmla="*/ 43 h 410"/>
                  <a:gd name="T4" fmla="*/ 6 w 1214"/>
                  <a:gd name="T5" fmla="*/ 98 h 410"/>
                  <a:gd name="T6" fmla="*/ 24 w 1214"/>
                  <a:gd name="T7" fmla="*/ 153 h 410"/>
                  <a:gd name="T8" fmla="*/ 57 w 1214"/>
                  <a:gd name="T9" fmla="*/ 208 h 410"/>
                  <a:gd name="T10" fmla="*/ 109 w 1214"/>
                  <a:gd name="T11" fmla="*/ 257 h 410"/>
                  <a:gd name="T12" fmla="*/ 172 w 1214"/>
                  <a:gd name="T13" fmla="*/ 303 h 410"/>
                  <a:gd name="T14" fmla="*/ 236 w 1214"/>
                  <a:gd name="T15" fmla="*/ 334 h 410"/>
                  <a:gd name="T16" fmla="*/ 290 w 1214"/>
                  <a:gd name="T17" fmla="*/ 355 h 410"/>
                  <a:gd name="T18" fmla="*/ 350 w 1214"/>
                  <a:gd name="T19" fmla="*/ 376 h 410"/>
                  <a:gd name="T20" fmla="*/ 408 w 1214"/>
                  <a:gd name="T21" fmla="*/ 389 h 410"/>
                  <a:gd name="T22" fmla="*/ 465 w 1214"/>
                  <a:gd name="T23" fmla="*/ 398 h 410"/>
                  <a:gd name="T24" fmla="*/ 519 w 1214"/>
                  <a:gd name="T25" fmla="*/ 404 h 410"/>
                  <a:gd name="T26" fmla="*/ 589 w 1214"/>
                  <a:gd name="T27" fmla="*/ 410 h 410"/>
                  <a:gd name="T28" fmla="*/ 655 w 1214"/>
                  <a:gd name="T29" fmla="*/ 407 h 410"/>
                  <a:gd name="T30" fmla="*/ 719 w 1214"/>
                  <a:gd name="T31" fmla="*/ 404 h 410"/>
                  <a:gd name="T32" fmla="*/ 794 w 1214"/>
                  <a:gd name="T33" fmla="*/ 395 h 410"/>
                  <a:gd name="T34" fmla="*/ 849 w 1214"/>
                  <a:gd name="T35" fmla="*/ 382 h 410"/>
                  <a:gd name="T36" fmla="*/ 909 w 1214"/>
                  <a:gd name="T37" fmla="*/ 364 h 410"/>
                  <a:gd name="T38" fmla="*/ 966 w 1214"/>
                  <a:gd name="T39" fmla="*/ 343 h 410"/>
                  <a:gd name="T40" fmla="*/ 1006 w 1214"/>
                  <a:gd name="T41" fmla="*/ 327 h 410"/>
                  <a:gd name="T42" fmla="*/ 1048 w 1214"/>
                  <a:gd name="T43" fmla="*/ 300 h 410"/>
                  <a:gd name="T44" fmla="*/ 1081 w 1214"/>
                  <a:gd name="T45" fmla="*/ 278 h 410"/>
                  <a:gd name="T46" fmla="*/ 1117 w 1214"/>
                  <a:gd name="T47" fmla="*/ 248 h 410"/>
                  <a:gd name="T48" fmla="*/ 1151 w 1214"/>
                  <a:gd name="T49" fmla="*/ 220 h 410"/>
                  <a:gd name="T50" fmla="*/ 1172 w 1214"/>
                  <a:gd name="T51" fmla="*/ 187 h 410"/>
                  <a:gd name="T52" fmla="*/ 1193 w 1214"/>
                  <a:gd name="T53" fmla="*/ 150 h 410"/>
                  <a:gd name="T54" fmla="*/ 1208 w 1214"/>
                  <a:gd name="T55" fmla="*/ 110 h 410"/>
                  <a:gd name="T56" fmla="*/ 1214 w 1214"/>
                  <a:gd name="T57" fmla="*/ 61 h 410"/>
                  <a:gd name="T58" fmla="*/ 1211 w 1214"/>
                  <a:gd name="T59" fmla="*/ 3 h 410"/>
                  <a:gd name="T60" fmla="*/ 6 w 1214"/>
                  <a:gd name="T61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14" h="410">
                    <a:moveTo>
                      <a:pt x="6" y="0"/>
                    </a:moveTo>
                    <a:lnTo>
                      <a:pt x="0" y="43"/>
                    </a:lnTo>
                    <a:lnTo>
                      <a:pt x="6" y="98"/>
                    </a:lnTo>
                    <a:lnTo>
                      <a:pt x="24" y="153"/>
                    </a:lnTo>
                    <a:lnTo>
                      <a:pt x="57" y="208"/>
                    </a:lnTo>
                    <a:lnTo>
                      <a:pt x="109" y="257"/>
                    </a:lnTo>
                    <a:lnTo>
                      <a:pt x="172" y="303"/>
                    </a:lnTo>
                    <a:lnTo>
                      <a:pt x="236" y="334"/>
                    </a:lnTo>
                    <a:lnTo>
                      <a:pt x="290" y="355"/>
                    </a:lnTo>
                    <a:lnTo>
                      <a:pt x="350" y="376"/>
                    </a:lnTo>
                    <a:lnTo>
                      <a:pt x="408" y="389"/>
                    </a:lnTo>
                    <a:lnTo>
                      <a:pt x="465" y="398"/>
                    </a:lnTo>
                    <a:lnTo>
                      <a:pt x="519" y="404"/>
                    </a:lnTo>
                    <a:lnTo>
                      <a:pt x="589" y="410"/>
                    </a:lnTo>
                    <a:lnTo>
                      <a:pt x="655" y="407"/>
                    </a:lnTo>
                    <a:lnTo>
                      <a:pt x="719" y="404"/>
                    </a:lnTo>
                    <a:lnTo>
                      <a:pt x="794" y="395"/>
                    </a:lnTo>
                    <a:lnTo>
                      <a:pt x="849" y="382"/>
                    </a:lnTo>
                    <a:lnTo>
                      <a:pt x="909" y="364"/>
                    </a:lnTo>
                    <a:lnTo>
                      <a:pt x="966" y="343"/>
                    </a:lnTo>
                    <a:lnTo>
                      <a:pt x="1006" y="327"/>
                    </a:lnTo>
                    <a:lnTo>
                      <a:pt x="1048" y="300"/>
                    </a:lnTo>
                    <a:lnTo>
                      <a:pt x="1081" y="278"/>
                    </a:lnTo>
                    <a:lnTo>
                      <a:pt x="1117" y="248"/>
                    </a:lnTo>
                    <a:lnTo>
                      <a:pt x="1151" y="220"/>
                    </a:lnTo>
                    <a:lnTo>
                      <a:pt x="1172" y="187"/>
                    </a:lnTo>
                    <a:lnTo>
                      <a:pt x="1193" y="150"/>
                    </a:lnTo>
                    <a:lnTo>
                      <a:pt x="1208" y="110"/>
                    </a:lnTo>
                    <a:lnTo>
                      <a:pt x="1214" y="61"/>
                    </a:lnTo>
                    <a:lnTo>
                      <a:pt x="1211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99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3148" y="3004"/>
              <a:ext cx="1214" cy="961"/>
              <a:chOff x="3160" y="1350"/>
              <a:chExt cx="1214" cy="1703"/>
            </a:xfrm>
          </p:grpSpPr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3160" y="2643"/>
                <a:ext cx="1214" cy="410"/>
              </a:xfrm>
              <a:custGeom>
                <a:avLst/>
                <a:gdLst>
                  <a:gd name="T0" fmla="*/ 6 w 1214"/>
                  <a:gd name="T1" fmla="*/ 0 h 410"/>
                  <a:gd name="T2" fmla="*/ 0 w 1214"/>
                  <a:gd name="T3" fmla="*/ 43 h 410"/>
                  <a:gd name="T4" fmla="*/ 6 w 1214"/>
                  <a:gd name="T5" fmla="*/ 98 h 410"/>
                  <a:gd name="T6" fmla="*/ 24 w 1214"/>
                  <a:gd name="T7" fmla="*/ 153 h 410"/>
                  <a:gd name="T8" fmla="*/ 57 w 1214"/>
                  <a:gd name="T9" fmla="*/ 208 h 410"/>
                  <a:gd name="T10" fmla="*/ 109 w 1214"/>
                  <a:gd name="T11" fmla="*/ 257 h 410"/>
                  <a:gd name="T12" fmla="*/ 172 w 1214"/>
                  <a:gd name="T13" fmla="*/ 303 h 410"/>
                  <a:gd name="T14" fmla="*/ 236 w 1214"/>
                  <a:gd name="T15" fmla="*/ 334 h 410"/>
                  <a:gd name="T16" fmla="*/ 290 w 1214"/>
                  <a:gd name="T17" fmla="*/ 355 h 410"/>
                  <a:gd name="T18" fmla="*/ 350 w 1214"/>
                  <a:gd name="T19" fmla="*/ 376 h 410"/>
                  <a:gd name="T20" fmla="*/ 408 w 1214"/>
                  <a:gd name="T21" fmla="*/ 389 h 410"/>
                  <a:gd name="T22" fmla="*/ 465 w 1214"/>
                  <a:gd name="T23" fmla="*/ 398 h 410"/>
                  <a:gd name="T24" fmla="*/ 519 w 1214"/>
                  <a:gd name="T25" fmla="*/ 404 h 410"/>
                  <a:gd name="T26" fmla="*/ 589 w 1214"/>
                  <a:gd name="T27" fmla="*/ 410 h 410"/>
                  <a:gd name="T28" fmla="*/ 655 w 1214"/>
                  <a:gd name="T29" fmla="*/ 407 h 410"/>
                  <a:gd name="T30" fmla="*/ 719 w 1214"/>
                  <a:gd name="T31" fmla="*/ 404 h 410"/>
                  <a:gd name="T32" fmla="*/ 794 w 1214"/>
                  <a:gd name="T33" fmla="*/ 395 h 410"/>
                  <a:gd name="T34" fmla="*/ 849 w 1214"/>
                  <a:gd name="T35" fmla="*/ 382 h 410"/>
                  <a:gd name="T36" fmla="*/ 909 w 1214"/>
                  <a:gd name="T37" fmla="*/ 364 h 410"/>
                  <a:gd name="T38" fmla="*/ 966 w 1214"/>
                  <a:gd name="T39" fmla="*/ 343 h 410"/>
                  <a:gd name="T40" fmla="*/ 1006 w 1214"/>
                  <a:gd name="T41" fmla="*/ 327 h 410"/>
                  <a:gd name="T42" fmla="*/ 1048 w 1214"/>
                  <a:gd name="T43" fmla="*/ 300 h 410"/>
                  <a:gd name="T44" fmla="*/ 1081 w 1214"/>
                  <a:gd name="T45" fmla="*/ 278 h 410"/>
                  <a:gd name="T46" fmla="*/ 1117 w 1214"/>
                  <a:gd name="T47" fmla="*/ 248 h 410"/>
                  <a:gd name="T48" fmla="*/ 1151 w 1214"/>
                  <a:gd name="T49" fmla="*/ 220 h 410"/>
                  <a:gd name="T50" fmla="*/ 1172 w 1214"/>
                  <a:gd name="T51" fmla="*/ 187 h 410"/>
                  <a:gd name="T52" fmla="*/ 1193 w 1214"/>
                  <a:gd name="T53" fmla="*/ 150 h 410"/>
                  <a:gd name="T54" fmla="*/ 1208 w 1214"/>
                  <a:gd name="T55" fmla="*/ 110 h 410"/>
                  <a:gd name="T56" fmla="*/ 1214 w 1214"/>
                  <a:gd name="T57" fmla="*/ 61 h 410"/>
                  <a:gd name="T58" fmla="*/ 1211 w 1214"/>
                  <a:gd name="T59" fmla="*/ 3 h 410"/>
                  <a:gd name="T60" fmla="*/ 6 w 1214"/>
                  <a:gd name="T61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14" h="410">
                    <a:moveTo>
                      <a:pt x="6" y="0"/>
                    </a:moveTo>
                    <a:lnTo>
                      <a:pt x="0" y="43"/>
                    </a:lnTo>
                    <a:lnTo>
                      <a:pt x="6" y="98"/>
                    </a:lnTo>
                    <a:lnTo>
                      <a:pt x="24" y="153"/>
                    </a:lnTo>
                    <a:lnTo>
                      <a:pt x="57" y="208"/>
                    </a:lnTo>
                    <a:lnTo>
                      <a:pt x="109" y="257"/>
                    </a:lnTo>
                    <a:lnTo>
                      <a:pt x="172" y="303"/>
                    </a:lnTo>
                    <a:lnTo>
                      <a:pt x="236" y="334"/>
                    </a:lnTo>
                    <a:lnTo>
                      <a:pt x="290" y="355"/>
                    </a:lnTo>
                    <a:lnTo>
                      <a:pt x="350" y="376"/>
                    </a:lnTo>
                    <a:lnTo>
                      <a:pt x="408" y="389"/>
                    </a:lnTo>
                    <a:lnTo>
                      <a:pt x="465" y="398"/>
                    </a:lnTo>
                    <a:lnTo>
                      <a:pt x="519" y="404"/>
                    </a:lnTo>
                    <a:lnTo>
                      <a:pt x="589" y="410"/>
                    </a:lnTo>
                    <a:lnTo>
                      <a:pt x="655" y="407"/>
                    </a:lnTo>
                    <a:lnTo>
                      <a:pt x="719" y="404"/>
                    </a:lnTo>
                    <a:lnTo>
                      <a:pt x="794" y="395"/>
                    </a:lnTo>
                    <a:lnTo>
                      <a:pt x="849" y="382"/>
                    </a:lnTo>
                    <a:lnTo>
                      <a:pt x="909" y="364"/>
                    </a:lnTo>
                    <a:lnTo>
                      <a:pt x="966" y="343"/>
                    </a:lnTo>
                    <a:lnTo>
                      <a:pt x="1006" y="327"/>
                    </a:lnTo>
                    <a:lnTo>
                      <a:pt x="1048" y="300"/>
                    </a:lnTo>
                    <a:lnTo>
                      <a:pt x="1081" y="278"/>
                    </a:lnTo>
                    <a:lnTo>
                      <a:pt x="1117" y="248"/>
                    </a:lnTo>
                    <a:lnTo>
                      <a:pt x="1151" y="220"/>
                    </a:lnTo>
                    <a:lnTo>
                      <a:pt x="1172" y="187"/>
                    </a:lnTo>
                    <a:lnTo>
                      <a:pt x="1193" y="150"/>
                    </a:lnTo>
                    <a:lnTo>
                      <a:pt x="1208" y="110"/>
                    </a:lnTo>
                    <a:lnTo>
                      <a:pt x="1214" y="61"/>
                    </a:lnTo>
                    <a:lnTo>
                      <a:pt x="1211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99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3786" y="1350"/>
                <a:ext cx="563" cy="1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786" y="1350"/>
                <a:ext cx="1" cy="12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 flipH="1">
                <a:off x="3210" y="1350"/>
                <a:ext cx="576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21" name="20 CuadroTexto"/>
          <p:cNvSpPr txBox="1"/>
          <p:nvPr/>
        </p:nvSpPr>
        <p:spPr>
          <a:xfrm>
            <a:off x="1174023" y="1556792"/>
            <a:ext cx="6998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ORIENTACIONES GENERALES</a:t>
            </a:r>
            <a:endParaRPr lang="es-E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836712"/>
            <a:ext cx="864096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SE INTRODUCEN PARA SU USO LOS CEMENTOS </a:t>
            </a:r>
            <a:r>
              <a:rPr lang="es-ES" sz="2400" b="1" dirty="0" smtClean="0"/>
              <a:t>P-35</a:t>
            </a:r>
            <a:r>
              <a:rPr lang="es-ES" sz="2400" dirty="0" smtClean="0"/>
              <a:t>, </a:t>
            </a:r>
            <a:r>
              <a:rPr lang="es-ES" sz="2400" b="1" dirty="0" smtClean="0"/>
              <a:t>PZ-25</a:t>
            </a:r>
            <a:r>
              <a:rPr lang="es-ES" sz="2400" dirty="0" smtClean="0"/>
              <a:t> Y </a:t>
            </a:r>
            <a:r>
              <a:rPr lang="es-ES" sz="2400" b="1" dirty="0" smtClean="0"/>
              <a:t>CA-25</a:t>
            </a:r>
            <a:r>
              <a:rPr lang="es-ES" sz="2400" dirty="0" smtClean="0"/>
              <a:t>  QUE PERMITIRAN UN AHORRO CONSIDERABLE DE LOS CEMENTOS </a:t>
            </a:r>
            <a:r>
              <a:rPr lang="es-ES" sz="2400" b="1" dirty="0" smtClean="0"/>
              <a:t>P-350</a:t>
            </a:r>
            <a:r>
              <a:rPr lang="es-ES" sz="2400" dirty="0" smtClean="0"/>
              <a:t> Y </a:t>
            </a:r>
            <a:r>
              <a:rPr lang="es-ES" sz="2400" b="1" dirty="0" smtClean="0"/>
              <a:t>PP-25</a:t>
            </a:r>
            <a:r>
              <a:rPr lang="es-ES" sz="2400" dirty="0" smtClean="0"/>
              <a:t> DE USO ACTUAL, DEBIENDOSE ESTUDIAR LAS NORMAS TÉCNICAS,  REALIZAR LAS DOSIFICACIONES Y AMPLIAR SU UTILIZACIÓN EN TODOS LOS PROYECTOS DE CONSTRUCCIÓN.</a:t>
            </a:r>
            <a:endParaRPr lang="es-E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520" y="2893000"/>
            <a:ext cx="864096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AIBALAN TENDRA DURANTE EL PROCESO LAS APERTURAS Y CIERRES SIGUIENTES: 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Primera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apertura: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febrero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Conclusión de los trabajos: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mayo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Primer cierre: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Segunda apertura: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de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septiembre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Segundo Cierre: </a:t>
            </a:r>
            <a:r>
              <a:rPr lang="es-E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octubre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Tercera Apertura: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enero 2022.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Cierre Definitivo: 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 de febrero 2022. </a:t>
            </a:r>
            <a:endParaRPr lang="es-E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116632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2019</a:t>
            </a:r>
            <a:endParaRPr lang="es-ES" sz="19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63888" y="2996952"/>
            <a:ext cx="2167581" cy="156966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9600" dirty="0" smtClean="0">
                <a:latin typeface="Arial" pitchFamily="34" charset="0"/>
                <a:cs typeface="Arial" pitchFamily="34" charset="0"/>
              </a:rPr>
              <a:t>FIN</a:t>
            </a:r>
            <a:endParaRPr lang="es-ES" sz="9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188640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08992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600" y="1317823"/>
            <a:ext cx="8663880" cy="4847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PROCESO SE REALIZARÁ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CORRESPONDENCIA LO ESTABLECIDO POR:</a:t>
            </a:r>
          </a:p>
          <a:p>
            <a:pPr algn="just"/>
            <a:endParaRPr lang="es-ES" sz="800" b="1" dirty="0" smtClean="0">
              <a:latin typeface="Arial" pitchFamily="34" charset="0"/>
              <a:cs typeface="Arial" pitchFamily="34" charset="0"/>
            </a:endParaRPr>
          </a:p>
          <a:p>
            <a:pPr marL="271463" indent="85725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TAREA </a:t>
            </a:r>
            <a:r>
              <a:rPr lang="es-E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ORDENAMIENTO.</a:t>
            </a:r>
          </a:p>
          <a:p>
            <a:pPr algn="just"/>
            <a:endParaRPr lang="es-ES" sz="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7188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MINISTERIO DE ECONOMÍA Y PLANIFICACIÓN PARA LA ELABORACIÓN DEL </a:t>
            </a:r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 DE LA ECONOMIA NACIONAL DEL AÑO </a:t>
            </a:r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2022.</a:t>
            </a:r>
          </a:p>
          <a:p>
            <a:pPr marL="357188" algn="just"/>
            <a:endParaRPr lang="es-ES" sz="1100" b="1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algn="just"/>
            <a:endParaRPr lang="es-ES" sz="8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MINISTRO DE LA CONSTRUCCIÓN EN LA CARTA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OM- 55901-20  DE FECHA 29 DE DICIEMBRE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PARA LA ELABORACIÓN DEL BARCP-2022.</a:t>
            </a:r>
          </a:p>
          <a:p>
            <a:pPr marL="357188" algn="just"/>
            <a:endParaRPr lang="es-ES" sz="1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CRONOGRAMA DE TRABAJO CONJUNTO MEP-MICONS PARA ELABORAR EL BARCP-2022 </a:t>
            </a:r>
            <a:endParaRPr lang="es-ES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835696" y="1033572"/>
            <a:ext cx="53285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TAREA ORDENAMIENTO</a:t>
            </a:r>
            <a:endParaRPr lang="es-ES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228600" y="2742019"/>
            <a:ext cx="549552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RESOLUCIÓN 325/2020 MFP</a:t>
            </a:r>
          </a:p>
          <a:p>
            <a:pPr algn="ctr"/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POLÍTICA DE PRECIOS DE CM</a:t>
            </a:r>
            <a:endParaRPr lang="es-ES" sz="2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51520" y="3740839"/>
            <a:ext cx="54726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RESOLUCIÓN 266/2020 MICONS</a:t>
            </a:r>
          </a:p>
          <a:p>
            <a:pPr algn="ctr"/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METODOLOGÍA DE PRECIOS DE CONSTRUCCIÓN Y MONTAJE</a:t>
            </a:r>
            <a:endParaRPr lang="es-ES" sz="2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9 CuadroTexto"/>
          <p:cNvSpPr txBox="1"/>
          <p:nvPr/>
        </p:nvSpPr>
        <p:spPr>
          <a:xfrm>
            <a:off x="251520" y="5108991"/>
            <a:ext cx="54726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RESOLUCIÓN 124/2020 MEP</a:t>
            </a:r>
          </a:p>
          <a:p>
            <a:pPr algn="ctr"/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 DE LA ECONOMÍA 2021 ANEXO II</a:t>
            </a:r>
            <a:endParaRPr lang="es-ES" sz="2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9 CuadroTexto"/>
          <p:cNvSpPr txBox="1"/>
          <p:nvPr/>
        </p:nvSpPr>
        <p:spPr>
          <a:xfrm>
            <a:off x="251520" y="1772816"/>
            <a:ext cx="5472608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RESOLUCIÓN 324/2020 MFP</a:t>
            </a:r>
          </a:p>
          <a:p>
            <a:pPr algn="ctr"/>
            <a:r>
              <a:rPr lang="es-ES" sz="2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es-ES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NDICE DE LA MEDIA DE LA CLASE</a:t>
            </a:r>
            <a:endParaRPr lang="es-ES" sz="2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940151" y="3487648"/>
            <a:ext cx="2952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CONTEXTO ECONÓMICO QUE EXIGE MAYOR EFICIENCIA DEL PROCESO INVERSIONISTA 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772816"/>
            <a:ext cx="2952329" cy="14495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28600" y="236984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25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835696" y="836712"/>
            <a:ext cx="53285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TAREA ORDENAMIENTO</a:t>
            </a:r>
            <a:endParaRPr lang="es-ES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228600" y="2636912"/>
            <a:ext cx="549552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INVERSIONES Y MANTENIMIENTOS DE CONTINUIDAD ELABORACIÓN DE NUEVOS PRESUPUESTOS EN VALORES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51520" y="3717032"/>
            <a:ext cx="547260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INVERSIONES DE CONTINUIDAD CON MENOS DEL 50% DE EJECUCIÓN NUEVO EFTE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9 CuadroTexto"/>
          <p:cNvSpPr txBox="1"/>
          <p:nvPr/>
        </p:nvSpPr>
        <p:spPr>
          <a:xfrm>
            <a:off x="251520" y="4581128"/>
            <a:ext cx="54726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SOLICITUD DE FINACIAMIENTOS O CREDITOS PUENTES SEGÚN CORRESPONDA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9 CuadroTexto"/>
          <p:cNvSpPr txBox="1"/>
          <p:nvPr/>
        </p:nvSpPr>
        <p:spPr>
          <a:xfrm>
            <a:off x="251520" y="1484784"/>
            <a:ext cx="5472608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INVERSIONES Y MANTENIMENTOS EN EJECUCIÓN CORTE FÍSICO, ECONÓMICO Y FINANCIERO 31/12/2020 12:00 PM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940151" y="1484784"/>
            <a:ext cx="29523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PRECIOS DE  CONSTRUCCIÓN Y MONTAJE SE ELABORAN POR LA RESOLUCIÓN 266/2020 DEL MICONS</a:t>
            </a:r>
          </a:p>
          <a:p>
            <a:pPr algn="ctr"/>
            <a:r>
              <a:rPr lang="es-E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CONSTITUYEN REFERENCIA PARA TODOS LOS ACTORES DE LA ECONOMIA</a:t>
            </a:r>
            <a:endParaRPr lang="es-E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9 CuadroTexto"/>
          <p:cNvSpPr txBox="1"/>
          <p:nvPr/>
        </p:nvSpPr>
        <p:spPr>
          <a:xfrm>
            <a:off x="251520" y="5373216"/>
            <a:ext cx="549552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RECONTRATACIÓN DE ACTIVIDADES Y SERVICIOS CON PROVEEDORES INCLUYENDO CONSTRUCCIÓN Y MONTAJE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116632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90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600" y="1844824"/>
            <a:ext cx="866388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LA PLANIFICACIÓN DEL AÑO 2022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REALIZARÁ CUMPLIENDO CON LOS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INDICES DE LA MEDIA DE LA CLASE DE LA ACTIVIDAD ECONÓMICA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ORIENTADOS PARA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LA SEGUNDA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ETAPA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TAREA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ORDENAMIENTO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SEGÚN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 ESTABLECIDO EN LA RESOLUCIÓN 324/2020 MFP POR SER EL ESCENARIO DE LA ECONOMIA EN QUE SE DESARROLLARA EL AÑO 2022.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260648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9 CuadroTexto"/>
          <p:cNvSpPr txBox="1"/>
          <p:nvPr/>
        </p:nvSpPr>
        <p:spPr>
          <a:xfrm>
            <a:off x="1331640" y="1033572"/>
            <a:ext cx="62646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ELABORACIÓN DEL BARCP 2022</a:t>
            </a:r>
            <a:endParaRPr lang="es-ES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0 CuadroTexto"/>
          <p:cNvSpPr txBox="1"/>
          <p:nvPr/>
        </p:nvSpPr>
        <p:spPr>
          <a:xfrm>
            <a:off x="228600" y="4077072"/>
            <a:ext cx="866388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COMO PRINCIPIO NINGUNA ACTIVIDAD ECONÓMICA EN LA PLANIFICACIÓN 2020, DEBE INCREMENTAR SUS COSTOS O PRECIOS POR ENCIMA DEL VALOR QUE SE OBTIENE AL MULTIPLICAR LOS COSTOS Y PRECIOS CERTIFICADOS EN JUNIO 2019 POR EL INDICE DE MEDIA DE LA CLASE QUE CORRESPONDE A LA ACTIVIDAD ECONOMICA POR LA QUE SE CLASIFICA LA ENTIDAD QUE LO GENERA.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600" y="980728"/>
            <a:ext cx="866388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MANTIENEN AUTOMATIZADOS Y CON MEJORAS LOS MÓDULOS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DEMANDA DE CONSTRUCCIONES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CÁLCULO DE LAS CAPACIDADES DE CONSTRUCCIÓN Y MONTAJE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BALANCE DE LAS CAPACIDADES DE CONSTRUCCIÓN Y MONTAJE,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EN SOPORTE WEB,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8600" y="2910423"/>
            <a:ext cx="8663880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TRABAJA AUTOMATIZADO 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MÓDULO DE CÁLCULO DE CAPACIDADES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Y SE MANTIENEN EN MODELOS EXCELL LOS OTROS DOS MODULOS DEL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BALANCE DE PRODUCCIONES INDUSTRIALES DE MATERIALES DE CONSTRUCCIÓN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TAMBIEN LOS TRES MODULOS DEL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BALANCE DE MATERIALES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LAS DEMANDAS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ASFALTO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TRANSPORTACIÓN DE CARGAS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AGUA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ENERGIA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ASI COMO EL MÓDULO DEL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BALANCE DE LOS BALANCE.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8600" y="5293657"/>
            <a:ext cx="866388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MANTIENE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CONTENIDO DEL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ACTA DE CONCILIACIÓN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ENTRE  EXPLOTADORES E INVERSIONISTAS CON LOS CONSTRUCTORES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ACTUALIZANDOLE SOLO 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AÑO 2022,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88640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600" y="1124744"/>
            <a:ext cx="866388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 MANTIENE QUE LAS COOPERATIVAS NO AGROPECUARIAS SOLO PODRAN TRABAJAR Y SER CONTRATADAS EN LAS PROVINCIAS DONDE HAN SIDO </a:t>
            </a:r>
            <a:r>
              <a:rPr lang="es-E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CONSTITUIDAS. </a:t>
            </a:r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8600" y="2420888"/>
            <a:ext cx="866388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MANTIENE LO ESTABLECIDO EN EL DECRETO 327/2014 REGLAMENTO DEL PROCESO INVERSIONISTA EN CUBA, QUE LOS TCP POR NO ESTAR INSCRIPTOS EN EL REGISTRO DE CONSTRUCTORES DE LA REPUBLICA DE CUBA, NO PODRAN EJECUTAR INVERSIONES DE CONSTRUCCIÓN Y MONTAJE.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EXISTIRAN EXCEPCIONES AUTORIZADAS POR EL MEP Y EL MINISTRO DE LA CONSTRUCCIÓN SEGÚN SE DECIDA.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8600" y="4534088"/>
            <a:ext cx="866388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MANTIENE QUE LOS TCP QUE POSEEN LICENCIAS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90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PUEDEN EJECUTAR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MANTENIMIENTOS CONSTRUCTIVOS INTEGRALES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Y LOS QUE POSEEN OTRAS LICENCIAS SOLO MANTENIMIENTOS CONSTRUCTIVOS EN LAS ACTIVIDADES POR LAS QUE POSEEN LAS LICENCIAS.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88640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933688"/>
            <a:ext cx="8640960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MANTIENE QUE PARA PODER SELECCIONAR Y DECLARAR EN AIBALAN A LAS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CPA, CCS, UBPC Y TCP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COMO CONSTRUCTORES, ESTOS PREVIAMENTE DEBEN HABER CALCULADO SUS CAPACIDADES CONSTRUCTIVAS ADQUIRIENDO LA LICENCIA CORRESPONDIENTE DE AIBALAN.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2852936"/>
            <a:ext cx="864096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ESTABLECE QUE LOS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CONSTRUCTORES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PRODUCTORES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DEBEN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 LAS CAPACIDADES CONSTRUCTIVAS 2020 DENTRO DE AIBALAN ENTRE LOS MESES DE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FEBRERO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PARA PERMITIR QUE LOS INVERSIONSITAS Y EXPLOTADORES PUEDAN SELECCIONARLOS DENTRO DE AIBALAN EN LOS MESES DE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520" y="4924325"/>
            <a:ext cx="864096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TENER EN CUENTA QUE SI LAS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CAPACIDADES CONSTRUCTIVAS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CALCULAN POR UNIDADES BASICAS,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CONCILIACIONES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DEBEN REALIZAR POR UNIDADES BASICAS  PARA QUE PUEDAN SER IDENTIFICADOS LOS CONSTRUCTORES DENTRO DE AIBALAN</a:t>
            </a:r>
            <a:r>
              <a:rPr lang="es-ES" sz="2400" dirty="0" smtClean="0">
                <a:cs typeface="Arial" pitchFamily="34" charset="0"/>
              </a:rPr>
              <a:t>.</a:t>
            </a:r>
            <a:endParaRPr lang="es-ES" sz="2400" dirty="0"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88640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228600" y="6488668"/>
            <a:ext cx="731520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>
                <a:latin typeface="Arial" pitchFamily="34" charset="0"/>
                <a:cs typeface="Arial" pitchFamily="34" charset="0"/>
              </a:rPr>
              <a:t>BALANCE DE LOS RECURSOS CONSTRUCTIVOS DEL PAÍS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620000" y="6488668"/>
            <a:ext cx="127248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AÑO 2022</a:t>
            </a:r>
            <a:endParaRPr lang="es-ES" sz="19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1090479"/>
            <a:ext cx="8640960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EMPRESAS CONTRATISTAS GENERALES QUE NO CALCULAN CAPACIDADES CONSTRUCTIVAS PROPIAS, TIENEN QUE IDENTIFICARSE ANTE LA DIRECCIÓN DE BALANCE CONSTRUCTIVO DEL MICONS Y PRESENTAR ACTAS DE CONCILIACIÓN CON LOS CONSTRUCTORES QUE LES FACILITARAN LAS CAPACIDADES CONSTRUCTIVAS ANTES DE PODER SER INTRODUCIDOS Y VISUALIZADOS EN AIBALAN POR LOS INVERSIONISTAS Y EXPLOTADORES.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4005064"/>
            <a:ext cx="864096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 PATROCINADORES Y ACOMPAÑANTES DE EMPRESAS EXTRANJERAS DEBEN ORIENTAR Y FACILITAR, QUE ESTAS REALICEN LAS COORDINACIONES CON AICROS Y ADQUIERAN LAS LICENCIAS Y LA CAPACITACIÓN CORRESPONDIENTE PARA CALCULAR EN AIBALAN  LAS CAPACIDADES CONSTRUCTIVAS QUE TENDRAN EN EL PAIS EN EL AÑO 2022.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88640"/>
            <a:ext cx="8686800" cy="599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BALANCE CONSTRUCTIVO 2022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1058</Words>
  <Application>Microsoft Office PowerPoint</Application>
  <PresentationFormat>Presentación en pantalla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MICONS DIRECCIÓN DE BALANCE CONSTRUCTIVO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MICONS DIRECCIÓN DE BALANCE CONSTRUCTIVO</dc:title>
  <dc:creator>Medina</dc:creator>
  <cp:lastModifiedBy>Medina</cp:lastModifiedBy>
  <cp:revision>45</cp:revision>
  <dcterms:created xsi:type="dcterms:W3CDTF">2018-01-10T12:51:27Z</dcterms:created>
  <dcterms:modified xsi:type="dcterms:W3CDTF">2021-01-27T11:55:02Z</dcterms:modified>
</cp:coreProperties>
</file>