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2" r:id="rId3"/>
    <p:sldId id="265" r:id="rId4"/>
    <p:sldId id="267" r:id="rId5"/>
    <p:sldId id="266" r:id="rId6"/>
    <p:sldId id="257" r:id="rId7"/>
    <p:sldId id="259" r:id="rId8"/>
    <p:sldId id="261" r:id="rId9"/>
    <p:sldId id="263" r:id="rId10"/>
    <p:sldId id="264" r:id="rId11"/>
    <p:sldId id="260" r:id="rId12"/>
  </p:sldIdLst>
  <p:sldSz cx="9144000" cy="6858000" type="screen4x3"/>
  <p:notesSz cx="7023100" cy="93091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2291F-C196-4C99-92B4-C306C2D857E0}" type="datetimeFigureOut">
              <a:rPr lang="es-ES" smtClean="0"/>
              <a:t>27/01/2021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9C966-F2FE-4108-AF3A-611436A16A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8557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27/01/2021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27/01/2021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27/01/2021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27/01/2021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60648"/>
            <a:ext cx="8305800" cy="10668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sz="3200" b="1" dirty="0" smtClean="0">
                <a:latin typeface="Arial" pitchFamily="34" charset="0"/>
                <a:cs typeface="Arial" pitchFamily="34" charset="0"/>
              </a:rPr>
              <a:t>MICONS</a:t>
            </a:r>
            <a:br>
              <a:rPr lang="es-ES" sz="3200" b="1" dirty="0" smtClean="0">
                <a:latin typeface="Arial" pitchFamily="34" charset="0"/>
                <a:cs typeface="Arial" pitchFamily="34" charset="0"/>
              </a:rPr>
            </a:b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DIRECCIÓN DE BALANCE CONSTRUCTIVO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420888"/>
            <a:ext cx="8382000" cy="1584176"/>
          </a:xfrm>
          <a:solidFill>
            <a:srgbClr val="FFFFCC"/>
          </a:solidFill>
        </p:spPr>
        <p:txBody>
          <a:bodyPr>
            <a:normAutofit lnSpcReduction="10000"/>
          </a:bodyPr>
          <a:lstStyle/>
          <a:p>
            <a:endParaRPr lang="es-E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ELABORACIÓN DEL </a:t>
            </a:r>
            <a:r>
              <a:rPr lang="es-E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BALANCE DE LOS RECURSOS CONSTRUCTIVOS DEL PAÍS DEL AÑO 2022</a:t>
            </a:r>
            <a:endParaRPr lang="es-E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76800" y="6076890"/>
            <a:ext cx="388620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Arial" pitchFamily="34" charset="0"/>
                <a:cs typeface="Arial" pitchFamily="34" charset="0"/>
              </a:rPr>
              <a:t>27 de enero del año 2021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81000" y="4191000"/>
            <a:ext cx="4419600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Arial" pitchFamily="34" charset="0"/>
                <a:cs typeface="Arial" pitchFamily="34" charset="0"/>
              </a:rPr>
              <a:t>Lineamiento 228</a:t>
            </a:r>
          </a:p>
          <a:p>
            <a:pPr algn="just"/>
            <a:r>
              <a:rPr lang="es-ES" sz="1600" dirty="0" smtClean="0">
                <a:latin typeface="Arial" pitchFamily="34" charset="0"/>
                <a:cs typeface="Arial" pitchFamily="34" charset="0"/>
              </a:rPr>
              <a:t>Continuar perfeccionado la elaboración del </a:t>
            </a:r>
            <a:r>
              <a:rPr lang="es-ES" sz="1600" b="1" dirty="0" smtClean="0">
                <a:latin typeface="Arial" pitchFamily="34" charset="0"/>
                <a:cs typeface="Arial" pitchFamily="34" charset="0"/>
              </a:rPr>
              <a:t>Balance de los Recursos Constructivos del País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sobre la base de una mayor coordinación con el proceso de planificación de la economía, la preparación de las organizaciones, la descentralización de facultades y un mayor control, incorporando las nuevas formas no estatales de gestión.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5486400" y="4267200"/>
            <a:ext cx="2667000" cy="1447800"/>
            <a:chOff x="1376" y="2928"/>
            <a:chExt cx="2986" cy="1236"/>
          </a:xfrm>
        </p:grpSpPr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1824" y="2928"/>
              <a:ext cx="2118" cy="1236"/>
              <a:chOff x="1836" y="1062"/>
              <a:chExt cx="2118" cy="2190"/>
            </a:xfrm>
          </p:grpSpPr>
          <p:sp>
            <p:nvSpPr>
              <p:cNvPr id="18" name="Freeform 4"/>
              <p:cNvSpPr>
                <a:spLocks/>
              </p:cNvSpPr>
              <p:nvPr/>
            </p:nvSpPr>
            <p:spPr bwMode="auto">
              <a:xfrm>
                <a:off x="1836" y="1062"/>
                <a:ext cx="2118" cy="303"/>
              </a:xfrm>
              <a:custGeom>
                <a:avLst/>
                <a:gdLst>
                  <a:gd name="T0" fmla="*/ 0 w 2118"/>
                  <a:gd name="T1" fmla="*/ 303 h 303"/>
                  <a:gd name="T2" fmla="*/ 2118 w 2118"/>
                  <a:gd name="T3" fmla="*/ 303 h 303"/>
                  <a:gd name="T4" fmla="*/ 2118 w 2118"/>
                  <a:gd name="T5" fmla="*/ 196 h 303"/>
                  <a:gd name="T6" fmla="*/ 1155 w 2118"/>
                  <a:gd name="T7" fmla="*/ 0 h 303"/>
                  <a:gd name="T8" fmla="*/ 998 w 2118"/>
                  <a:gd name="T9" fmla="*/ 0 h 303"/>
                  <a:gd name="T10" fmla="*/ 0 w 2118"/>
                  <a:gd name="T11" fmla="*/ 178 h 303"/>
                  <a:gd name="T12" fmla="*/ 0 w 2118"/>
                  <a:gd name="T13" fmla="*/ 303 h 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8" h="303">
                    <a:moveTo>
                      <a:pt x="0" y="303"/>
                    </a:moveTo>
                    <a:lnTo>
                      <a:pt x="2118" y="303"/>
                    </a:lnTo>
                    <a:lnTo>
                      <a:pt x="2118" y="196"/>
                    </a:lnTo>
                    <a:lnTo>
                      <a:pt x="1155" y="0"/>
                    </a:lnTo>
                    <a:lnTo>
                      <a:pt x="998" y="0"/>
                    </a:lnTo>
                    <a:lnTo>
                      <a:pt x="0" y="178"/>
                    </a:lnTo>
                    <a:lnTo>
                      <a:pt x="0" y="303"/>
                    </a:lnTo>
                    <a:close/>
                  </a:path>
                </a:pathLst>
              </a:custGeom>
              <a:solidFill>
                <a:srgbClr val="FFFF99"/>
              </a:solidFill>
              <a:ln w="3810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9" name="Oval 5"/>
              <p:cNvSpPr>
                <a:spLocks noChangeArrowheads="1"/>
              </p:cNvSpPr>
              <p:nvPr/>
            </p:nvSpPr>
            <p:spPr bwMode="auto">
              <a:xfrm>
                <a:off x="2825" y="1151"/>
                <a:ext cx="141" cy="141"/>
              </a:xfrm>
              <a:prstGeom prst="ellipse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" name="Freeform 6"/>
              <p:cNvSpPr>
                <a:spLocks/>
              </p:cNvSpPr>
              <p:nvPr/>
            </p:nvSpPr>
            <p:spPr bwMode="auto">
              <a:xfrm>
                <a:off x="2369" y="1329"/>
                <a:ext cx="1045" cy="1923"/>
              </a:xfrm>
              <a:custGeom>
                <a:avLst/>
                <a:gdLst>
                  <a:gd name="T0" fmla="*/ 523 w 1045"/>
                  <a:gd name="T1" fmla="*/ 0 h 1923"/>
                  <a:gd name="T2" fmla="*/ 679 w 1045"/>
                  <a:gd name="T3" fmla="*/ 872 h 1923"/>
                  <a:gd name="T4" fmla="*/ 679 w 1045"/>
                  <a:gd name="T5" fmla="*/ 1620 h 1923"/>
                  <a:gd name="T6" fmla="*/ 784 w 1045"/>
                  <a:gd name="T7" fmla="*/ 1620 h 1923"/>
                  <a:gd name="T8" fmla="*/ 1045 w 1045"/>
                  <a:gd name="T9" fmla="*/ 1745 h 1923"/>
                  <a:gd name="T10" fmla="*/ 1045 w 1045"/>
                  <a:gd name="T11" fmla="*/ 1923 h 1923"/>
                  <a:gd name="T12" fmla="*/ 0 w 1045"/>
                  <a:gd name="T13" fmla="*/ 1923 h 1923"/>
                  <a:gd name="T14" fmla="*/ 0 w 1045"/>
                  <a:gd name="T15" fmla="*/ 1763 h 1923"/>
                  <a:gd name="T16" fmla="*/ 209 w 1045"/>
                  <a:gd name="T17" fmla="*/ 1638 h 1923"/>
                  <a:gd name="T18" fmla="*/ 331 w 1045"/>
                  <a:gd name="T19" fmla="*/ 1638 h 1923"/>
                  <a:gd name="T20" fmla="*/ 331 w 1045"/>
                  <a:gd name="T21" fmla="*/ 872 h 1923"/>
                  <a:gd name="T22" fmla="*/ 523 w 1045"/>
                  <a:gd name="T23" fmla="*/ 0 h 1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45" h="1923">
                    <a:moveTo>
                      <a:pt x="523" y="0"/>
                    </a:moveTo>
                    <a:lnTo>
                      <a:pt x="679" y="872"/>
                    </a:lnTo>
                    <a:lnTo>
                      <a:pt x="679" y="1620"/>
                    </a:lnTo>
                    <a:lnTo>
                      <a:pt x="784" y="1620"/>
                    </a:lnTo>
                    <a:lnTo>
                      <a:pt x="1045" y="1745"/>
                    </a:lnTo>
                    <a:lnTo>
                      <a:pt x="1045" y="1923"/>
                    </a:lnTo>
                    <a:lnTo>
                      <a:pt x="0" y="1923"/>
                    </a:lnTo>
                    <a:lnTo>
                      <a:pt x="0" y="1763"/>
                    </a:lnTo>
                    <a:lnTo>
                      <a:pt x="209" y="1638"/>
                    </a:lnTo>
                    <a:lnTo>
                      <a:pt x="331" y="1638"/>
                    </a:lnTo>
                    <a:lnTo>
                      <a:pt x="331" y="872"/>
                    </a:lnTo>
                    <a:lnTo>
                      <a:pt x="523" y="0"/>
                    </a:lnTo>
                    <a:close/>
                  </a:path>
                </a:pathLst>
              </a:custGeom>
              <a:solidFill>
                <a:srgbClr val="FFFF99"/>
              </a:solidFill>
              <a:ln w="38100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1376" y="3004"/>
              <a:ext cx="1214" cy="961"/>
              <a:chOff x="1388" y="1350"/>
              <a:chExt cx="1214" cy="1703"/>
            </a:xfrm>
          </p:grpSpPr>
          <p:sp>
            <p:nvSpPr>
              <p:cNvPr id="14" name="Line 8"/>
              <p:cNvSpPr>
                <a:spLocks noChangeShapeType="1"/>
              </p:cNvSpPr>
              <p:nvPr/>
            </p:nvSpPr>
            <p:spPr bwMode="auto">
              <a:xfrm>
                <a:off x="2010" y="1350"/>
                <a:ext cx="563" cy="131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5" name="Line 9"/>
              <p:cNvSpPr>
                <a:spLocks noChangeShapeType="1"/>
              </p:cNvSpPr>
              <p:nvPr/>
            </p:nvSpPr>
            <p:spPr bwMode="auto">
              <a:xfrm>
                <a:off x="2010" y="1350"/>
                <a:ext cx="1" cy="12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6" name="Line 10"/>
              <p:cNvSpPr>
                <a:spLocks noChangeShapeType="1"/>
              </p:cNvSpPr>
              <p:nvPr/>
            </p:nvSpPr>
            <p:spPr bwMode="auto">
              <a:xfrm flipH="1">
                <a:off x="1434" y="1350"/>
                <a:ext cx="576" cy="12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7" name="Freeform 11"/>
              <p:cNvSpPr>
                <a:spLocks/>
              </p:cNvSpPr>
              <p:nvPr/>
            </p:nvSpPr>
            <p:spPr bwMode="auto">
              <a:xfrm>
                <a:off x="1388" y="2643"/>
                <a:ext cx="1214" cy="410"/>
              </a:xfrm>
              <a:custGeom>
                <a:avLst/>
                <a:gdLst>
                  <a:gd name="T0" fmla="*/ 6 w 1214"/>
                  <a:gd name="T1" fmla="*/ 0 h 410"/>
                  <a:gd name="T2" fmla="*/ 0 w 1214"/>
                  <a:gd name="T3" fmla="*/ 43 h 410"/>
                  <a:gd name="T4" fmla="*/ 6 w 1214"/>
                  <a:gd name="T5" fmla="*/ 98 h 410"/>
                  <a:gd name="T6" fmla="*/ 24 w 1214"/>
                  <a:gd name="T7" fmla="*/ 153 h 410"/>
                  <a:gd name="T8" fmla="*/ 57 w 1214"/>
                  <a:gd name="T9" fmla="*/ 208 h 410"/>
                  <a:gd name="T10" fmla="*/ 109 w 1214"/>
                  <a:gd name="T11" fmla="*/ 257 h 410"/>
                  <a:gd name="T12" fmla="*/ 172 w 1214"/>
                  <a:gd name="T13" fmla="*/ 303 h 410"/>
                  <a:gd name="T14" fmla="*/ 236 w 1214"/>
                  <a:gd name="T15" fmla="*/ 334 h 410"/>
                  <a:gd name="T16" fmla="*/ 290 w 1214"/>
                  <a:gd name="T17" fmla="*/ 355 h 410"/>
                  <a:gd name="T18" fmla="*/ 350 w 1214"/>
                  <a:gd name="T19" fmla="*/ 376 h 410"/>
                  <a:gd name="T20" fmla="*/ 408 w 1214"/>
                  <a:gd name="T21" fmla="*/ 389 h 410"/>
                  <a:gd name="T22" fmla="*/ 465 w 1214"/>
                  <a:gd name="T23" fmla="*/ 398 h 410"/>
                  <a:gd name="T24" fmla="*/ 519 w 1214"/>
                  <a:gd name="T25" fmla="*/ 404 h 410"/>
                  <a:gd name="T26" fmla="*/ 589 w 1214"/>
                  <a:gd name="T27" fmla="*/ 410 h 410"/>
                  <a:gd name="T28" fmla="*/ 655 w 1214"/>
                  <a:gd name="T29" fmla="*/ 407 h 410"/>
                  <a:gd name="T30" fmla="*/ 719 w 1214"/>
                  <a:gd name="T31" fmla="*/ 404 h 410"/>
                  <a:gd name="T32" fmla="*/ 794 w 1214"/>
                  <a:gd name="T33" fmla="*/ 395 h 410"/>
                  <a:gd name="T34" fmla="*/ 849 w 1214"/>
                  <a:gd name="T35" fmla="*/ 382 h 410"/>
                  <a:gd name="T36" fmla="*/ 909 w 1214"/>
                  <a:gd name="T37" fmla="*/ 364 h 410"/>
                  <a:gd name="T38" fmla="*/ 966 w 1214"/>
                  <a:gd name="T39" fmla="*/ 343 h 410"/>
                  <a:gd name="T40" fmla="*/ 1006 w 1214"/>
                  <a:gd name="T41" fmla="*/ 327 h 410"/>
                  <a:gd name="T42" fmla="*/ 1048 w 1214"/>
                  <a:gd name="T43" fmla="*/ 300 h 410"/>
                  <a:gd name="T44" fmla="*/ 1081 w 1214"/>
                  <a:gd name="T45" fmla="*/ 278 h 410"/>
                  <a:gd name="T46" fmla="*/ 1117 w 1214"/>
                  <a:gd name="T47" fmla="*/ 248 h 410"/>
                  <a:gd name="T48" fmla="*/ 1151 w 1214"/>
                  <a:gd name="T49" fmla="*/ 220 h 410"/>
                  <a:gd name="T50" fmla="*/ 1172 w 1214"/>
                  <a:gd name="T51" fmla="*/ 187 h 410"/>
                  <a:gd name="T52" fmla="*/ 1193 w 1214"/>
                  <a:gd name="T53" fmla="*/ 150 h 410"/>
                  <a:gd name="T54" fmla="*/ 1208 w 1214"/>
                  <a:gd name="T55" fmla="*/ 110 h 410"/>
                  <a:gd name="T56" fmla="*/ 1214 w 1214"/>
                  <a:gd name="T57" fmla="*/ 61 h 410"/>
                  <a:gd name="T58" fmla="*/ 1211 w 1214"/>
                  <a:gd name="T59" fmla="*/ 3 h 410"/>
                  <a:gd name="T60" fmla="*/ 6 w 1214"/>
                  <a:gd name="T61" fmla="*/ 0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214" h="410">
                    <a:moveTo>
                      <a:pt x="6" y="0"/>
                    </a:moveTo>
                    <a:lnTo>
                      <a:pt x="0" y="43"/>
                    </a:lnTo>
                    <a:lnTo>
                      <a:pt x="6" y="98"/>
                    </a:lnTo>
                    <a:lnTo>
                      <a:pt x="24" y="153"/>
                    </a:lnTo>
                    <a:lnTo>
                      <a:pt x="57" y="208"/>
                    </a:lnTo>
                    <a:lnTo>
                      <a:pt x="109" y="257"/>
                    </a:lnTo>
                    <a:lnTo>
                      <a:pt x="172" y="303"/>
                    </a:lnTo>
                    <a:lnTo>
                      <a:pt x="236" y="334"/>
                    </a:lnTo>
                    <a:lnTo>
                      <a:pt x="290" y="355"/>
                    </a:lnTo>
                    <a:lnTo>
                      <a:pt x="350" y="376"/>
                    </a:lnTo>
                    <a:lnTo>
                      <a:pt x="408" y="389"/>
                    </a:lnTo>
                    <a:lnTo>
                      <a:pt x="465" y="398"/>
                    </a:lnTo>
                    <a:lnTo>
                      <a:pt x="519" y="404"/>
                    </a:lnTo>
                    <a:lnTo>
                      <a:pt x="589" y="410"/>
                    </a:lnTo>
                    <a:lnTo>
                      <a:pt x="655" y="407"/>
                    </a:lnTo>
                    <a:lnTo>
                      <a:pt x="719" y="404"/>
                    </a:lnTo>
                    <a:lnTo>
                      <a:pt x="794" y="395"/>
                    </a:lnTo>
                    <a:lnTo>
                      <a:pt x="849" y="382"/>
                    </a:lnTo>
                    <a:lnTo>
                      <a:pt x="909" y="364"/>
                    </a:lnTo>
                    <a:lnTo>
                      <a:pt x="966" y="343"/>
                    </a:lnTo>
                    <a:lnTo>
                      <a:pt x="1006" y="327"/>
                    </a:lnTo>
                    <a:lnTo>
                      <a:pt x="1048" y="300"/>
                    </a:lnTo>
                    <a:lnTo>
                      <a:pt x="1081" y="278"/>
                    </a:lnTo>
                    <a:lnTo>
                      <a:pt x="1117" y="248"/>
                    </a:lnTo>
                    <a:lnTo>
                      <a:pt x="1151" y="220"/>
                    </a:lnTo>
                    <a:lnTo>
                      <a:pt x="1172" y="187"/>
                    </a:lnTo>
                    <a:lnTo>
                      <a:pt x="1193" y="150"/>
                    </a:lnTo>
                    <a:lnTo>
                      <a:pt x="1208" y="110"/>
                    </a:lnTo>
                    <a:lnTo>
                      <a:pt x="1214" y="61"/>
                    </a:lnTo>
                    <a:lnTo>
                      <a:pt x="1211" y="3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FFF99"/>
              </a:solidFill>
              <a:ln w="3810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9" name="Group 12"/>
            <p:cNvGrpSpPr>
              <a:grpSpLocks/>
            </p:cNvGrpSpPr>
            <p:nvPr/>
          </p:nvGrpSpPr>
          <p:grpSpPr bwMode="auto">
            <a:xfrm>
              <a:off x="3148" y="3004"/>
              <a:ext cx="1214" cy="961"/>
              <a:chOff x="3160" y="1350"/>
              <a:chExt cx="1214" cy="1703"/>
            </a:xfrm>
          </p:grpSpPr>
          <p:sp>
            <p:nvSpPr>
              <p:cNvPr id="10" name="Freeform 13"/>
              <p:cNvSpPr>
                <a:spLocks/>
              </p:cNvSpPr>
              <p:nvPr/>
            </p:nvSpPr>
            <p:spPr bwMode="auto">
              <a:xfrm>
                <a:off x="3160" y="2643"/>
                <a:ext cx="1214" cy="410"/>
              </a:xfrm>
              <a:custGeom>
                <a:avLst/>
                <a:gdLst>
                  <a:gd name="T0" fmla="*/ 6 w 1214"/>
                  <a:gd name="T1" fmla="*/ 0 h 410"/>
                  <a:gd name="T2" fmla="*/ 0 w 1214"/>
                  <a:gd name="T3" fmla="*/ 43 h 410"/>
                  <a:gd name="T4" fmla="*/ 6 w 1214"/>
                  <a:gd name="T5" fmla="*/ 98 h 410"/>
                  <a:gd name="T6" fmla="*/ 24 w 1214"/>
                  <a:gd name="T7" fmla="*/ 153 h 410"/>
                  <a:gd name="T8" fmla="*/ 57 w 1214"/>
                  <a:gd name="T9" fmla="*/ 208 h 410"/>
                  <a:gd name="T10" fmla="*/ 109 w 1214"/>
                  <a:gd name="T11" fmla="*/ 257 h 410"/>
                  <a:gd name="T12" fmla="*/ 172 w 1214"/>
                  <a:gd name="T13" fmla="*/ 303 h 410"/>
                  <a:gd name="T14" fmla="*/ 236 w 1214"/>
                  <a:gd name="T15" fmla="*/ 334 h 410"/>
                  <a:gd name="T16" fmla="*/ 290 w 1214"/>
                  <a:gd name="T17" fmla="*/ 355 h 410"/>
                  <a:gd name="T18" fmla="*/ 350 w 1214"/>
                  <a:gd name="T19" fmla="*/ 376 h 410"/>
                  <a:gd name="T20" fmla="*/ 408 w 1214"/>
                  <a:gd name="T21" fmla="*/ 389 h 410"/>
                  <a:gd name="T22" fmla="*/ 465 w 1214"/>
                  <a:gd name="T23" fmla="*/ 398 h 410"/>
                  <a:gd name="T24" fmla="*/ 519 w 1214"/>
                  <a:gd name="T25" fmla="*/ 404 h 410"/>
                  <a:gd name="T26" fmla="*/ 589 w 1214"/>
                  <a:gd name="T27" fmla="*/ 410 h 410"/>
                  <a:gd name="T28" fmla="*/ 655 w 1214"/>
                  <a:gd name="T29" fmla="*/ 407 h 410"/>
                  <a:gd name="T30" fmla="*/ 719 w 1214"/>
                  <a:gd name="T31" fmla="*/ 404 h 410"/>
                  <a:gd name="T32" fmla="*/ 794 w 1214"/>
                  <a:gd name="T33" fmla="*/ 395 h 410"/>
                  <a:gd name="T34" fmla="*/ 849 w 1214"/>
                  <a:gd name="T35" fmla="*/ 382 h 410"/>
                  <a:gd name="T36" fmla="*/ 909 w 1214"/>
                  <a:gd name="T37" fmla="*/ 364 h 410"/>
                  <a:gd name="T38" fmla="*/ 966 w 1214"/>
                  <a:gd name="T39" fmla="*/ 343 h 410"/>
                  <a:gd name="T40" fmla="*/ 1006 w 1214"/>
                  <a:gd name="T41" fmla="*/ 327 h 410"/>
                  <a:gd name="T42" fmla="*/ 1048 w 1214"/>
                  <a:gd name="T43" fmla="*/ 300 h 410"/>
                  <a:gd name="T44" fmla="*/ 1081 w 1214"/>
                  <a:gd name="T45" fmla="*/ 278 h 410"/>
                  <a:gd name="T46" fmla="*/ 1117 w 1214"/>
                  <a:gd name="T47" fmla="*/ 248 h 410"/>
                  <a:gd name="T48" fmla="*/ 1151 w 1214"/>
                  <a:gd name="T49" fmla="*/ 220 h 410"/>
                  <a:gd name="T50" fmla="*/ 1172 w 1214"/>
                  <a:gd name="T51" fmla="*/ 187 h 410"/>
                  <a:gd name="T52" fmla="*/ 1193 w 1214"/>
                  <a:gd name="T53" fmla="*/ 150 h 410"/>
                  <a:gd name="T54" fmla="*/ 1208 w 1214"/>
                  <a:gd name="T55" fmla="*/ 110 h 410"/>
                  <a:gd name="T56" fmla="*/ 1214 w 1214"/>
                  <a:gd name="T57" fmla="*/ 61 h 410"/>
                  <a:gd name="T58" fmla="*/ 1211 w 1214"/>
                  <a:gd name="T59" fmla="*/ 3 h 410"/>
                  <a:gd name="T60" fmla="*/ 6 w 1214"/>
                  <a:gd name="T61" fmla="*/ 0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214" h="410">
                    <a:moveTo>
                      <a:pt x="6" y="0"/>
                    </a:moveTo>
                    <a:lnTo>
                      <a:pt x="0" y="43"/>
                    </a:lnTo>
                    <a:lnTo>
                      <a:pt x="6" y="98"/>
                    </a:lnTo>
                    <a:lnTo>
                      <a:pt x="24" y="153"/>
                    </a:lnTo>
                    <a:lnTo>
                      <a:pt x="57" y="208"/>
                    </a:lnTo>
                    <a:lnTo>
                      <a:pt x="109" y="257"/>
                    </a:lnTo>
                    <a:lnTo>
                      <a:pt x="172" y="303"/>
                    </a:lnTo>
                    <a:lnTo>
                      <a:pt x="236" y="334"/>
                    </a:lnTo>
                    <a:lnTo>
                      <a:pt x="290" y="355"/>
                    </a:lnTo>
                    <a:lnTo>
                      <a:pt x="350" y="376"/>
                    </a:lnTo>
                    <a:lnTo>
                      <a:pt x="408" y="389"/>
                    </a:lnTo>
                    <a:lnTo>
                      <a:pt x="465" y="398"/>
                    </a:lnTo>
                    <a:lnTo>
                      <a:pt x="519" y="404"/>
                    </a:lnTo>
                    <a:lnTo>
                      <a:pt x="589" y="410"/>
                    </a:lnTo>
                    <a:lnTo>
                      <a:pt x="655" y="407"/>
                    </a:lnTo>
                    <a:lnTo>
                      <a:pt x="719" y="404"/>
                    </a:lnTo>
                    <a:lnTo>
                      <a:pt x="794" y="395"/>
                    </a:lnTo>
                    <a:lnTo>
                      <a:pt x="849" y="382"/>
                    </a:lnTo>
                    <a:lnTo>
                      <a:pt x="909" y="364"/>
                    </a:lnTo>
                    <a:lnTo>
                      <a:pt x="966" y="343"/>
                    </a:lnTo>
                    <a:lnTo>
                      <a:pt x="1006" y="327"/>
                    </a:lnTo>
                    <a:lnTo>
                      <a:pt x="1048" y="300"/>
                    </a:lnTo>
                    <a:lnTo>
                      <a:pt x="1081" y="278"/>
                    </a:lnTo>
                    <a:lnTo>
                      <a:pt x="1117" y="248"/>
                    </a:lnTo>
                    <a:lnTo>
                      <a:pt x="1151" y="220"/>
                    </a:lnTo>
                    <a:lnTo>
                      <a:pt x="1172" y="187"/>
                    </a:lnTo>
                    <a:lnTo>
                      <a:pt x="1193" y="150"/>
                    </a:lnTo>
                    <a:lnTo>
                      <a:pt x="1208" y="110"/>
                    </a:lnTo>
                    <a:lnTo>
                      <a:pt x="1214" y="61"/>
                    </a:lnTo>
                    <a:lnTo>
                      <a:pt x="1211" y="3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FFF99"/>
              </a:solidFill>
              <a:ln w="3810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1" name="Line 14"/>
              <p:cNvSpPr>
                <a:spLocks noChangeShapeType="1"/>
              </p:cNvSpPr>
              <p:nvPr/>
            </p:nvSpPr>
            <p:spPr bwMode="auto">
              <a:xfrm>
                <a:off x="3786" y="1350"/>
                <a:ext cx="563" cy="131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" name="Line 15"/>
              <p:cNvSpPr>
                <a:spLocks noChangeShapeType="1"/>
              </p:cNvSpPr>
              <p:nvPr/>
            </p:nvSpPr>
            <p:spPr bwMode="auto">
              <a:xfrm>
                <a:off x="3786" y="1350"/>
                <a:ext cx="1" cy="12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3" name="Line 16"/>
              <p:cNvSpPr>
                <a:spLocks noChangeShapeType="1"/>
              </p:cNvSpPr>
              <p:nvPr/>
            </p:nvSpPr>
            <p:spPr bwMode="auto">
              <a:xfrm flipH="1">
                <a:off x="3210" y="1350"/>
                <a:ext cx="576" cy="12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</p:grpSp>
      <p:sp>
        <p:nvSpPr>
          <p:cNvPr id="21" name="20 CuadroTexto"/>
          <p:cNvSpPr txBox="1"/>
          <p:nvPr/>
        </p:nvSpPr>
        <p:spPr>
          <a:xfrm>
            <a:off x="1174023" y="1556792"/>
            <a:ext cx="69984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ORIENTACIONES GENERALES</a:t>
            </a:r>
            <a:endParaRPr lang="es-ES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"/>
          <p:cNvSpPr txBox="1"/>
          <p:nvPr/>
        </p:nvSpPr>
        <p:spPr>
          <a:xfrm>
            <a:off x="228600" y="6488668"/>
            <a:ext cx="7315200" cy="3847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900" b="1" dirty="0" smtClean="0">
                <a:latin typeface="Arial" pitchFamily="34" charset="0"/>
                <a:cs typeface="Arial" pitchFamily="34" charset="0"/>
              </a:rPr>
              <a:t>BALANCE DE LOS RECURSOS CONSTRUCTIVOS DEL PAÍS</a:t>
            </a:r>
            <a:endParaRPr lang="es-ES" sz="1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7620000" y="6488668"/>
            <a:ext cx="1272480" cy="3847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900" b="1" dirty="0" smtClean="0"/>
              <a:t>AÑO 2022</a:t>
            </a:r>
            <a:endParaRPr lang="es-ES" sz="19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251520" y="836712"/>
            <a:ext cx="8640960" cy="193899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2400" dirty="0" smtClean="0"/>
              <a:t>SE INTRODUCEN PARA SU USO LOS CEMENTOS </a:t>
            </a:r>
            <a:r>
              <a:rPr lang="es-ES" sz="2400" b="1" dirty="0" smtClean="0"/>
              <a:t>P-35</a:t>
            </a:r>
            <a:r>
              <a:rPr lang="es-ES" sz="2400" dirty="0" smtClean="0"/>
              <a:t>, </a:t>
            </a:r>
            <a:r>
              <a:rPr lang="es-ES" sz="2400" b="1" dirty="0" smtClean="0"/>
              <a:t>PZ-25</a:t>
            </a:r>
            <a:r>
              <a:rPr lang="es-ES" sz="2400" dirty="0" smtClean="0"/>
              <a:t> Y </a:t>
            </a:r>
            <a:r>
              <a:rPr lang="es-ES" sz="2400" b="1" dirty="0" smtClean="0"/>
              <a:t>CA-25</a:t>
            </a:r>
            <a:r>
              <a:rPr lang="es-ES" sz="2400" dirty="0" smtClean="0"/>
              <a:t>  QUE PERMITIRAN UN AHORRO CONSIDERABLE DE LOS CEMENTOS </a:t>
            </a:r>
            <a:r>
              <a:rPr lang="es-ES" sz="2400" b="1" dirty="0" smtClean="0"/>
              <a:t>P-350</a:t>
            </a:r>
            <a:r>
              <a:rPr lang="es-ES" sz="2400" dirty="0" smtClean="0"/>
              <a:t> Y </a:t>
            </a:r>
            <a:r>
              <a:rPr lang="es-ES" sz="2400" b="1" dirty="0" smtClean="0"/>
              <a:t>PP-25</a:t>
            </a:r>
            <a:r>
              <a:rPr lang="es-ES" sz="2400" dirty="0" smtClean="0"/>
              <a:t> DE USO ACTUAL, DEBIENDOSE ESTUDIAR LAS NORMAS TÉCNICAS,  REALIZAR LAS DOSIFICACIONES Y AMPLIAR SU UTILIZACIÓN EN TODOS LOS PROYECTOS DE CONSTRUCCIÓN.</a:t>
            </a:r>
            <a:endParaRPr lang="es-ES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520" y="2893000"/>
            <a:ext cx="8640960" cy="3416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AIBALAN TENDRA DURANTE EL PROCESO LAS APERTURAS Y CIERRES SIGUIENTES: </a:t>
            </a:r>
          </a:p>
          <a:p>
            <a:r>
              <a:rPr lang="es-ES" sz="2400" b="1" dirty="0" smtClean="0">
                <a:latin typeface="Arial" pitchFamily="34" charset="0"/>
                <a:cs typeface="Arial" pitchFamily="34" charset="0"/>
              </a:rPr>
              <a:t>Primera 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apertura: 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11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 febrero 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2021.</a:t>
            </a:r>
          </a:p>
          <a:p>
            <a:r>
              <a:rPr lang="es-ES" sz="2400" b="1" dirty="0" smtClean="0">
                <a:latin typeface="Arial" pitchFamily="34" charset="0"/>
                <a:cs typeface="Arial" pitchFamily="34" charset="0"/>
              </a:rPr>
              <a:t>Conclusión de los trabajos: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31 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mayo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2021.</a:t>
            </a:r>
          </a:p>
          <a:p>
            <a:r>
              <a:rPr lang="es-ES" sz="2400" b="1" dirty="0" smtClean="0">
                <a:latin typeface="Arial" pitchFamily="34" charset="0"/>
                <a:cs typeface="Arial" pitchFamily="34" charset="0"/>
              </a:rPr>
              <a:t>Primer cierre: 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23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julio 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2021.</a:t>
            </a:r>
          </a:p>
          <a:p>
            <a:r>
              <a:rPr lang="es-ES" sz="2400" b="1" dirty="0" smtClean="0">
                <a:latin typeface="Arial" pitchFamily="34" charset="0"/>
                <a:cs typeface="Arial" pitchFamily="34" charset="0"/>
              </a:rPr>
              <a:t>Segunda apertura: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13 de 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septiembre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2021.</a:t>
            </a:r>
          </a:p>
          <a:p>
            <a:r>
              <a:rPr lang="es-ES" sz="2400" b="1" dirty="0" smtClean="0">
                <a:latin typeface="Arial" pitchFamily="34" charset="0"/>
                <a:cs typeface="Arial" pitchFamily="34" charset="0"/>
              </a:rPr>
              <a:t>Segundo Cierre: </a:t>
            </a:r>
            <a:r>
              <a:rPr lang="es-E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octubre 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2021.</a:t>
            </a:r>
          </a:p>
          <a:p>
            <a:r>
              <a:rPr lang="es-ES" sz="2400" b="1" dirty="0" smtClean="0">
                <a:latin typeface="Arial" pitchFamily="34" charset="0"/>
                <a:cs typeface="Arial" pitchFamily="34" charset="0"/>
              </a:rPr>
              <a:t>Tercera Apertura: 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11 enero 2022.</a:t>
            </a:r>
          </a:p>
          <a:p>
            <a:r>
              <a:rPr lang="es-ES" sz="2400" b="1" dirty="0" smtClean="0">
                <a:latin typeface="Arial" pitchFamily="34" charset="0"/>
                <a:cs typeface="Arial" pitchFamily="34" charset="0"/>
              </a:rPr>
              <a:t>Cierre Definitivo: 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28 de febrero 2022. </a:t>
            </a:r>
            <a:endParaRPr lang="es-E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28600" y="116632"/>
            <a:ext cx="8686800" cy="5997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BALANCE CONSTRUCTIVO 2022</a:t>
            </a:r>
            <a:endParaRPr kumimoji="0" lang="es-E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"/>
          <p:cNvSpPr txBox="1"/>
          <p:nvPr/>
        </p:nvSpPr>
        <p:spPr>
          <a:xfrm>
            <a:off x="228600" y="6488668"/>
            <a:ext cx="7315200" cy="3847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900" b="1" dirty="0" smtClean="0">
                <a:latin typeface="Arial" pitchFamily="34" charset="0"/>
                <a:cs typeface="Arial" pitchFamily="34" charset="0"/>
              </a:rPr>
              <a:t>BALANCE DE LOS RECURSOS CONSTRUCTIVOS DEL PAÍS</a:t>
            </a:r>
            <a:endParaRPr lang="es-ES" sz="1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7620000" y="6488668"/>
            <a:ext cx="1272480" cy="3847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900" b="1" dirty="0" smtClean="0"/>
              <a:t>AÑO 2019</a:t>
            </a:r>
            <a:endParaRPr lang="es-ES" sz="19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3563888" y="2996952"/>
            <a:ext cx="2167581" cy="156966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s-ES" sz="9600" dirty="0" smtClean="0">
                <a:latin typeface="Arial" pitchFamily="34" charset="0"/>
                <a:cs typeface="Arial" pitchFamily="34" charset="0"/>
              </a:rPr>
              <a:t>FIN</a:t>
            </a:r>
            <a:endParaRPr lang="es-ES" sz="9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28600" y="188640"/>
            <a:ext cx="8686800" cy="5997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BALANCE CONSTRUCTIVO 2022</a:t>
            </a:r>
            <a:endParaRPr kumimoji="0" lang="es-E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28600" y="308992"/>
            <a:ext cx="8686800" cy="5997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BALANCE CONSTRUCTIVO 2022</a:t>
            </a:r>
            <a:endParaRPr kumimoji="0" lang="es-E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TextBox 4"/>
          <p:cNvSpPr txBox="1"/>
          <p:nvPr/>
        </p:nvSpPr>
        <p:spPr>
          <a:xfrm>
            <a:off x="228600" y="6488668"/>
            <a:ext cx="7315200" cy="3847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900" b="1" dirty="0" smtClean="0">
                <a:latin typeface="Arial" pitchFamily="34" charset="0"/>
                <a:cs typeface="Arial" pitchFamily="34" charset="0"/>
              </a:rPr>
              <a:t>BALANCE DE LOS RECURSOS CONSTRUCTIVOS DEL PAÍS</a:t>
            </a:r>
            <a:endParaRPr lang="es-ES" sz="1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7620000" y="6488668"/>
            <a:ext cx="1272480" cy="3847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900" b="1" dirty="0" smtClean="0"/>
              <a:t>AÑO 2022</a:t>
            </a:r>
            <a:endParaRPr lang="es-ES" sz="19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228600" y="1317823"/>
            <a:ext cx="8663880" cy="48474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EL PROCESO SE REALIZARÁ </a:t>
            </a:r>
            <a:r>
              <a:rPr lang="es-ES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EN CORRESPONDENCIA LO ESTABLECIDO POR:</a:t>
            </a:r>
          </a:p>
          <a:p>
            <a:pPr algn="just"/>
            <a:endParaRPr lang="es-ES" sz="800" b="1" dirty="0" smtClean="0">
              <a:latin typeface="Arial" pitchFamily="34" charset="0"/>
              <a:cs typeface="Arial" pitchFamily="34" charset="0"/>
            </a:endParaRPr>
          </a:p>
          <a:p>
            <a:pPr marL="271463" indent="85725" algn="just"/>
            <a:r>
              <a:rPr lang="es-ES" sz="2400" b="1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TAREA </a:t>
            </a:r>
            <a:r>
              <a:rPr lang="es-ES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ORDENAMIENTO.</a:t>
            </a:r>
          </a:p>
          <a:p>
            <a:pPr algn="just"/>
            <a:endParaRPr lang="es-ES" sz="8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57188" algn="just"/>
            <a:r>
              <a:rPr lang="es-ES" sz="2400" b="1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MINISTERIO DE ECONOMÍA Y PLANIFICACIÓN PARA LA ELABORACIÓN DEL </a:t>
            </a:r>
            <a:r>
              <a:rPr lang="es-ES" sz="24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PLAN DE LA ECONOMIA NACIONAL DEL AÑO </a:t>
            </a:r>
            <a:r>
              <a:rPr lang="es-ES" sz="24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2022.</a:t>
            </a:r>
          </a:p>
          <a:p>
            <a:pPr marL="357188" algn="just"/>
            <a:endParaRPr lang="es-ES" sz="1100" b="1" u="sng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7188" algn="just"/>
            <a:endParaRPr lang="es-ES" sz="800" b="1" u="sng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7188" algn="just"/>
            <a:r>
              <a:rPr lang="es-ES" sz="2400" b="1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MINISTRO DE LA CONSTRUCCIÓN EN LA CARTA </a:t>
            </a:r>
            <a:r>
              <a:rPr lang="es-ES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OM- 55901-20  DE FECHA 29 DE DICIEMBRE </a:t>
            </a:r>
            <a:r>
              <a:rPr lang="es-ES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2020 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PARA LA ELABORACIÓN DEL BARCP-2022.</a:t>
            </a:r>
          </a:p>
          <a:p>
            <a:pPr marL="357188" algn="just"/>
            <a:endParaRPr lang="es-ES" sz="1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7188" algn="just"/>
            <a:r>
              <a:rPr lang="es-ES" sz="2400" b="1" dirty="0" smtClean="0">
                <a:latin typeface="Arial" pitchFamily="34" charset="0"/>
                <a:cs typeface="Arial" pitchFamily="34" charset="0"/>
              </a:rPr>
              <a:t>EL CRONOGRAMA DE TRABAJO CONJUNTO MEP-MICONS PARA ELABORAR EL BARCP-2022 </a:t>
            </a:r>
            <a:endParaRPr lang="es-ES" sz="2400" b="1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"/>
          <p:cNvSpPr txBox="1"/>
          <p:nvPr/>
        </p:nvSpPr>
        <p:spPr>
          <a:xfrm>
            <a:off x="228600" y="6488668"/>
            <a:ext cx="7315200" cy="3847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900" b="1" dirty="0" smtClean="0">
                <a:latin typeface="Arial" pitchFamily="34" charset="0"/>
                <a:cs typeface="Arial" pitchFamily="34" charset="0"/>
              </a:rPr>
              <a:t>BALANCE DE LOS RECURSOS CONSTRUCTIVOS DEL PAÍS</a:t>
            </a:r>
            <a:endParaRPr lang="es-ES" sz="1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7620000" y="6488668"/>
            <a:ext cx="1272480" cy="3847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900" b="1" dirty="0" smtClean="0"/>
              <a:t>AÑO 2022</a:t>
            </a:r>
            <a:endParaRPr lang="es-ES" sz="19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1835696" y="1033572"/>
            <a:ext cx="532859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TAREA ORDENAMIENTO</a:t>
            </a:r>
            <a:endParaRPr lang="es-ES" sz="28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9 CuadroTexto"/>
          <p:cNvSpPr txBox="1"/>
          <p:nvPr/>
        </p:nvSpPr>
        <p:spPr>
          <a:xfrm>
            <a:off x="228600" y="2742019"/>
            <a:ext cx="5495528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atin typeface="Arial" pitchFamily="34" charset="0"/>
                <a:cs typeface="Arial" pitchFamily="34" charset="0"/>
              </a:rPr>
              <a:t>RESOLUCIÓN 325/2020 MFP</a:t>
            </a:r>
          </a:p>
          <a:p>
            <a:pPr algn="ctr"/>
            <a:r>
              <a:rPr lang="es-ES" sz="24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POLÍTICA DE PRECIOS DE CM</a:t>
            </a:r>
            <a:endParaRPr lang="es-ES" sz="2400" b="1" u="sng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9 CuadroTexto"/>
          <p:cNvSpPr txBox="1"/>
          <p:nvPr/>
        </p:nvSpPr>
        <p:spPr>
          <a:xfrm>
            <a:off x="251520" y="3740839"/>
            <a:ext cx="547260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atin typeface="Arial" pitchFamily="34" charset="0"/>
                <a:cs typeface="Arial" pitchFamily="34" charset="0"/>
              </a:rPr>
              <a:t>RESOLUCIÓN 266/2020 MICONS</a:t>
            </a:r>
          </a:p>
          <a:p>
            <a:pPr algn="ctr"/>
            <a:r>
              <a:rPr lang="es-ES" sz="24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METODOLOGÍA DE PRECIOS DE CONSTRUCCIÓN Y MONTAJE</a:t>
            </a:r>
            <a:endParaRPr lang="es-ES" sz="2400" b="1" u="sng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9 CuadroTexto"/>
          <p:cNvSpPr txBox="1"/>
          <p:nvPr/>
        </p:nvSpPr>
        <p:spPr>
          <a:xfrm>
            <a:off x="251520" y="5108991"/>
            <a:ext cx="5472608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atin typeface="Arial" pitchFamily="34" charset="0"/>
                <a:cs typeface="Arial" pitchFamily="34" charset="0"/>
              </a:rPr>
              <a:t>RESOLUCIÓN 124/2020 MEP</a:t>
            </a:r>
          </a:p>
          <a:p>
            <a:pPr algn="ctr"/>
            <a:r>
              <a:rPr lang="es-ES" sz="24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PLAN DE LA ECONOMÍA 2021 ANEXO II</a:t>
            </a:r>
            <a:endParaRPr lang="es-ES" sz="2400" b="1" u="sng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9 CuadroTexto"/>
          <p:cNvSpPr txBox="1"/>
          <p:nvPr/>
        </p:nvSpPr>
        <p:spPr>
          <a:xfrm>
            <a:off x="251520" y="1772816"/>
            <a:ext cx="5472608" cy="830997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atin typeface="Arial" pitchFamily="34" charset="0"/>
                <a:cs typeface="Arial" pitchFamily="34" charset="0"/>
              </a:rPr>
              <a:t>RESOLUCIÓN 324/2020 MFP</a:t>
            </a:r>
          </a:p>
          <a:p>
            <a:pPr algn="ctr"/>
            <a:r>
              <a:rPr lang="es-ES" sz="2400" b="1" u="sng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Í</a:t>
            </a:r>
            <a:r>
              <a:rPr lang="es-ES" sz="24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NDICE DE LA MEDIA DE LA CLASE</a:t>
            </a:r>
            <a:endParaRPr lang="es-ES" sz="2400" b="1" u="sng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5940151" y="3487648"/>
            <a:ext cx="295232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NUEVO CONTEXTO ECONÓMICO QUE EXIGE MAYOR EFICIENCIA DEL PROCESO INVERSIONISTA </a:t>
            </a:r>
            <a:endParaRPr lang="es-ES" sz="24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1" y="1772816"/>
            <a:ext cx="2952329" cy="1449510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28600" y="236984"/>
            <a:ext cx="8686800" cy="5997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BALANCE CONSTRUCTIVO 2022</a:t>
            </a:r>
            <a:endParaRPr kumimoji="0" lang="es-E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0251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"/>
          <p:cNvSpPr txBox="1"/>
          <p:nvPr/>
        </p:nvSpPr>
        <p:spPr>
          <a:xfrm>
            <a:off x="228600" y="6488668"/>
            <a:ext cx="7315200" cy="3847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900" b="1" dirty="0" smtClean="0">
                <a:latin typeface="Arial" pitchFamily="34" charset="0"/>
                <a:cs typeface="Arial" pitchFamily="34" charset="0"/>
              </a:rPr>
              <a:t>BALANCE DE LOS RECURSOS CONSTRUCTIVOS DEL PAÍS</a:t>
            </a:r>
            <a:endParaRPr lang="es-ES" sz="1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7620000" y="6488668"/>
            <a:ext cx="1272480" cy="3847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900" b="1" dirty="0" smtClean="0"/>
              <a:t>AÑO 2022</a:t>
            </a:r>
            <a:endParaRPr lang="es-ES" sz="19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1835696" y="836712"/>
            <a:ext cx="532859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TAREA ORDENAMIENTO</a:t>
            </a:r>
            <a:endParaRPr lang="es-ES" sz="28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9 CuadroTexto"/>
          <p:cNvSpPr txBox="1"/>
          <p:nvPr/>
        </p:nvSpPr>
        <p:spPr>
          <a:xfrm>
            <a:off x="228600" y="2636912"/>
            <a:ext cx="5495528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Arial" pitchFamily="34" charset="0"/>
                <a:cs typeface="Arial" pitchFamily="34" charset="0"/>
              </a:rPr>
              <a:t>INVERSIONES Y MANTENIMIENTOS DE CONTINUIDAD ELABORACIÓN DE NUEVOS PRESUPUESTOS EN VALORES</a:t>
            </a:r>
            <a:endParaRPr lang="es-ES" b="1" u="sng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9 CuadroTexto"/>
          <p:cNvSpPr txBox="1"/>
          <p:nvPr/>
        </p:nvSpPr>
        <p:spPr>
          <a:xfrm>
            <a:off x="251520" y="3717032"/>
            <a:ext cx="547260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Arial" pitchFamily="34" charset="0"/>
                <a:cs typeface="Arial" pitchFamily="34" charset="0"/>
              </a:rPr>
              <a:t>INVERSIONES DE CONTINUIDAD CON MENOS DEL 50% DE EJECUCIÓN NUEVO EFTE</a:t>
            </a:r>
            <a:endParaRPr lang="es-ES" b="1" u="sng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9 CuadroTexto"/>
          <p:cNvSpPr txBox="1"/>
          <p:nvPr/>
        </p:nvSpPr>
        <p:spPr>
          <a:xfrm>
            <a:off x="251520" y="4581128"/>
            <a:ext cx="547260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Arial" pitchFamily="34" charset="0"/>
                <a:cs typeface="Arial" pitchFamily="34" charset="0"/>
              </a:rPr>
              <a:t>SOLICITUD DE FINACIAMIENTOS O CREDITOS PUENTES SEGÚN CORRESPONDA</a:t>
            </a:r>
            <a:endParaRPr lang="es-ES" b="1" u="sng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9 CuadroTexto"/>
          <p:cNvSpPr txBox="1"/>
          <p:nvPr/>
        </p:nvSpPr>
        <p:spPr>
          <a:xfrm>
            <a:off x="251520" y="1484784"/>
            <a:ext cx="5472608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INVERSIONES Y MANTENIMENTOS EN EJECUCIÓN CORTE FÍSICO, ECONÓMICO Y FINANCIERO 31/12/2020 12:00 PM</a:t>
            </a:r>
            <a:endParaRPr lang="es-ES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5940151" y="1484784"/>
            <a:ext cx="295232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PRECIOS DE  CONSTRUCCIÓN Y MONTAJE SE ELABORAN POR LA RESOLUCIÓN 266/2020 DEL MICONS</a:t>
            </a:r>
          </a:p>
          <a:p>
            <a:pPr algn="ctr"/>
            <a:r>
              <a:rPr lang="es-E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s-E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CONSTITUYEN REFERENCIA PARA TODOS LOS ACTORES DE LA ECONOMIA</a:t>
            </a:r>
            <a:endParaRPr lang="es-E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9 CuadroTexto"/>
          <p:cNvSpPr txBox="1"/>
          <p:nvPr/>
        </p:nvSpPr>
        <p:spPr>
          <a:xfrm>
            <a:off x="251520" y="5373216"/>
            <a:ext cx="5495528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Arial" pitchFamily="34" charset="0"/>
                <a:cs typeface="Arial" pitchFamily="34" charset="0"/>
              </a:rPr>
              <a:t>RECONTRATACIÓN DE ACTIVIDADES Y SERVICIOS CON PROVEEDORES INCLUYENDO CONSTRUCCIÓN Y MONTAJE</a:t>
            </a:r>
            <a:endParaRPr lang="es-ES" b="1" u="sng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28600" y="116632"/>
            <a:ext cx="8686800" cy="5997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BALANCE CONSTRUCTIVO 2022</a:t>
            </a:r>
            <a:endParaRPr kumimoji="0" lang="es-E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2909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"/>
          <p:cNvSpPr txBox="1"/>
          <p:nvPr/>
        </p:nvSpPr>
        <p:spPr>
          <a:xfrm>
            <a:off x="228600" y="6488668"/>
            <a:ext cx="7315200" cy="3847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900" b="1" dirty="0" smtClean="0">
                <a:latin typeface="Arial" pitchFamily="34" charset="0"/>
                <a:cs typeface="Arial" pitchFamily="34" charset="0"/>
              </a:rPr>
              <a:t>BALANCE DE LOS RECURSOS CONSTRUCTIVOS DEL PAÍS</a:t>
            </a:r>
            <a:endParaRPr lang="es-ES" sz="1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7620000" y="6488668"/>
            <a:ext cx="1272480" cy="3847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900" b="1" dirty="0" smtClean="0"/>
              <a:t>AÑO 2022</a:t>
            </a:r>
            <a:endParaRPr lang="es-ES" sz="19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228600" y="1844824"/>
            <a:ext cx="8663880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2000" dirty="0">
                <a:latin typeface="Arial" pitchFamily="34" charset="0"/>
                <a:cs typeface="Arial" pitchFamily="34" charset="0"/>
              </a:rPr>
              <a:t>LA PLANIFICACIÓN DEL AÑO 2022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SE REALIZARÁ CUMPLIENDO CON LOS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INDICES DE LA MEDIA DE LA CLASE DE LA ACTIVIDAD ECONÓMICA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ORIENTADOS PARA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LA SEGUNDA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ETAPA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LA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TAREA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ORDENAMIENTO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SEGÚN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LO ESTABLECIDO EN LA RESOLUCIÓN 324/2020 MFP POR SER EL ESCENARIO DE LA ECONOMIA EN QUE SE DESARROLLARA EL AÑO 2022.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28600" y="260648"/>
            <a:ext cx="8686800" cy="5997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BALANCE CONSTRUCTIVO 2022</a:t>
            </a:r>
            <a:endParaRPr kumimoji="0" lang="es-E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9 CuadroTexto"/>
          <p:cNvSpPr txBox="1"/>
          <p:nvPr/>
        </p:nvSpPr>
        <p:spPr>
          <a:xfrm>
            <a:off x="1331640" y="1033572"/>
            <a:ext cx="626469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ELABORACIÓN DEL BARCP 2022</a:t>
            </a:r>
            <a:endParaRPr lang="es-ES" sz="28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0 CuadroTexto"/>
          <p:cNvSpPr txBox="1"/>
          <p:nvPr/>
        </p:nvSpPr>
        <p:spPr>
          <a:xfrm>
            <a:off x="228600" y="4077072"/>
            <a:ext cx="8663880" cy="22467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COMO PRINCIPIO NINGUNA ACTIVIDAD ECONÓMICA EN LA PLANIFICACIÓN 2020, DEBE INCREMENTAR SUS COSTOS O PRECIOS POR ENCIMA DEL VALOR QUE SE OBTIENE AL MULTIPLICAR LOS COSTOS Y PRECIOS CERTIFICADOS EN JUNIO 2019 POR EL INDICE DE MEDIA DE LA CLASE QUE CORRESPONDE A LA ACTIVIDAD ECONOMICA POR LA QUE SE CLASIFICA LA ENTIDAD QUE LO GENERA.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21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"/>
          <p:cNvSpPr txBox="1"/>
          <p:nvPr/>
        </p:nvSpPr>
        <p:spPr>
          <a:xfrm>
            <a:off x="228600" y="6488668"/>
            <a:ext cx="7315200" cy="3847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900" b="1" dirty="0" smtClean="0">
                <a:latin typeface="Arial" pitchFamily="34" charset="0"/>
                <a:cs typeface="Arial" pitchFamily="34" charset="0"/>
              </a:rPr>
              <a:t>BALANCE DE LOS RECURSOS CONSTRUCTIVOS DEL PAÍS</a:t>
            </a:r>
            <a:endParaRPr lang="es-ES" sz="1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7620000" y="6488668"/>
            <a:ext cx="1272480" cy="3847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900" b="1" dirty="0" smtClean="0"/>
              <a:t>AÑO 2022</a:t>
            </a:r>
            <a:endParaRPr lang="es-ES" sz="19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228600" y="980728"/>
            <a:ext cx="8663880" cy="1631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SE MANTIENEN AUTOMATIZADOS Y CON MEJORAS LOS MÓDULOS DE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DEMANDA DE CONSTRUCCIONES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CÁLCULO DE LAS CAPACIDADES DE CONSTRUCCIÓN Y MONTAJE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BALANCE DE LAS CAPACIDADES DE CONSTRUCCIÓN Y MONTAJE,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EN SOPORTE WEB, 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28600" y="2910423"/>
            <a:ext cx="8663880" cy="224676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SE TRABAJA AUTOMATIZADO EL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MÓDULO DE CÁLCULO DE CAPACIDADES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Y SE MANTIENEN EN MODELOS EXCELL LOS OTROS DOS MODULOS DEL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BALANCE DE PRODUCCIONES INDUSTRIALES DE MATERIALES DE CONSTRUCCIÓN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TAMBIEN LOS TRES MODULOS DEL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BALANCE DE MATERIALES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LAS DEMANDAS DE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ASFALTO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TRANSPORTACIÓN DE CARGAS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AGUA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ENERGIA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ASI COMO EL MÓDULO DEL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BALANCE DE LOS BALANCE.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28600" y="5293657"/>
            <a:ext cx="8663880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SE MANTIENE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CONTENIDO DEL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ACTA DE CONCILIACIÓN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ENTRE  EXPLOTADORES E INVERSIONISTAS CON LOS CONSTRUCTORES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ACTUALIZANDOLE SOLO EL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AÑO 2022, 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28600" y="188640"/>
            <a:ext cx="8686800" cy="5997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BALANCE CONSTRUCTIVO 2022</a:t>
            </a:r>
            <a:endParaRPr kumimoji="0" lang="es-E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"/>
          <p:cNvSpPr txBox="1"/>
          <p:nvPr/>
        </p:nvSpPr>
        <p:spPr>
          <a:xfrm>
            <a:off x="228600" y="6488668"/>
            <a:ext cx="7315200" cy="3847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900" b="1" dirty="0" smtClean="0">
                <a:latin typeface="Arial" pitchFamily="34" charset="0"/>
                <a:cs typeface="Arial" pitchFamily="34" charset="0"/>
              </a:rPr>
              <a:t>BALANCE DE LOS RECURSOS CONSTRUCTIVOS DEL PAÍS</a:t>
            </a:r>
            <a:endParaRPr lang="es-ES" sz="1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7620000" y="6488668"/>
            <a:ext cx="1272480" cy="3847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900" b="1" dirty="0" smtClean="0"/>
              <a:t>AÑO 2022</a:t>
            </a:r>
            <a:endParaRPr lang="es-ES" sz="19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228600" y="1124744"/>
            <a:ext cx="8663880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SE MANTIENE QUE LAS COOPERATIVAS NO AGROPECUARIAS SOLO PODRAN TRABAJAR Y SER CONTRATADAS EN LAS PROVINCIAS DONDE HAN SIDO </a:t>
            </a:r>
            <a:r>
              <a:rPr lang="es-E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CONSTITUIDAS. </a:t>
            </a:r>
            <a:endParaRPr lang="es-ES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28600" y="2420888"/>
            <a:ext cx="8663880" cy="17543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SE MANTIENE LO ESTABLECIDO EN EL DECRETO 327/2014 REGLAMENTO DEL PROCESO INVERSIONISTA EN CUBA, QUE LOS TCP POR NO ESTAR INSCRIPTOS EN EL REGISTRO DE CONSTRUCTORES DE LA REPUBLICA DE CUBA, NO PODRAN EJECUTAR INVERSIONES DE CONSTRUCCIÓN Y MONTAJE.</a:t>
            </a:r>
            <a:r>
              <a:rPr lang="es-E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EXISTIRAN EXCEPCIONES AUTORIZADAS POR EL MEP Y EL MINISTRO DE LA CONSTRUCCIÓN SEGÚN SE DECIDA.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28600" y="4534088"/>
            <a:ext cx="8663880" cy="1631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SE MANTIENE QUE LOS TCP QUE POSEEN LICENCIAS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90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PUEDEN EJECUTAR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MANTENIMIENTOS CONSTRUCTIVOS INTEGRALES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Y LOS QUE POSEEN OTRAS LICENCIAS SOLO MANTENIMIENTOS CONSTRUCTIVOS EN LAS ACTIVIDADES POR LAS QUE POSEEN LAS LICENCIAS. 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28600" y="188640"/>
            <a:ext cx="8686800" cy="5997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BALANCE CONSTRUCTIVO 2022</a:t>
            </a:r>
            <a:endParaRPr kumimoji="0" lang="es-E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"/>
          <p:cNvSpPr txBox="1"/>
          <p:nvPr/>
        </p:nvSpPr>
        <p:spPr>
          <a:xfrm>
            <a:off x="228600" y="6488668"/>
            <a:ext cx="7315200" cy="3847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900" b="1" dirty="0" smtClean="0">
                <a:latin typeface="Arial" pitchFamily="34" charset="0"/>
                <a:cs typeface="Arial" pitchFamily="34" charset="0"/>
              </a:rPr>
              <a:t>BALANCE DE LOS RECURSOS CONSTRUCTIVOS DEL PAÍS</a:t>
            </a:r>
            <a:endParaRPr lang="es-ES" sz="1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7620000" y="6488668"/>
            <a:ext cx="1272480" cy="3847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900" b="1" dirty="0" smtClean="0"/>
              <a:t>AÑO 2022</a:t>
            </a:r>
            <a:endParaRPr lang="es-ES" sz="19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251520" y="933688"/>
            <a:ext cx="8640960" cy="163121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MANTIENE QUE PARA PODER SELECCIONAR Y DECLARAR EN AIBALAN A LAS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CPA, CCS, UBPC Y TCP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COMO CONSTRUCTORES, ESTOS PREVIAMENTE DEBEN HABER CALCULADO SUS CAPACIDADES CONSTRUCTIVAS ADQUIRIENDO LA LICENCIA CORRESPONDIENTE DE AIBALAN.</a:t>
            </a:r>
            <a:endParaRPr lang="es-ES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51520" y="2852936"/>
            <a:ext cx="8640960" cy="19389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ESTABLECE QUE LOS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CONSTRUCTORES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PRODUCTORES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DEBEN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CALCULAR LAS CAPACIDADES CONSTRUCTIVAS 2020 DENTRO DE AIBALAN ENTRE LOS MESES DE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ENERO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FEBRERO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PARA PERMITIR QUE LOS INVERSIONSITAS Y EXPLOTADORES PUEDAN SELECCIONARLOS DENTRO DE AIBALAN EN LOS MESES DE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MARZO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ABRIL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520" y="4924325"/>
            <a:ext cx="8640960" cy="13849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TENER EN CUENTA QUE SI LAS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CAPACIDADES CONSTRUCTIVAS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CALCULAN POR UNIDADES BASICAS,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LAS CONCILIACIONES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DEBEN REALIZAR POR UNIDADES BASICAS  PARA QUE PUEDAN SER IDENTIFICADOS LOS CONSTRUCTORES DENTRO DE AIBALAN</a:t>
            </a:r>
            <a:r>
              <a:rPr lang="es-ES" sz="2400" dirty="0" smtClean="0">
                <a:cs typeface="Arial" pitchFamily="34" charset="0"/>
              </a:rPr>
              <a:t>.</a:t>
            </a:r>
            <a:endParaRPr lang="es-ES" sz="2400" dirty="0">
              <a:cs typeface="Arial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28600" y="188640"/>
            <a:ext cx="8686800" cy="5997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BALANCE CONSTRUCTIVO 2022</a:t>
            </a:r>
            <a:endParaRPr kumimoji="0" lang="es-E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"/>
          <p:cNvSpPr txBox="1"/>
          <p:nvPr/>
        </p:nvSpPr>
        <p:spPr>
          <a:xfrm>
            <a:off x="228600" y="6488668"/>
            <a:ext cx="7315200" cy="3847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900" b="1" dirty="0" smtClean="0">
                <a:latin typeface="Arial" pitchFamily="34" charset="0"/>
                <a:cs typeface="Arial" pitchFamily="34" charset="0"/>
              </a:rPr>
              <a:t>BALANCE DE LOS RECURSOS CONSTRUCTIVOS DEL PAÍS</a:t>
            </a:r>
            <a:endParaRPr lang="es-ES" sz="1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7620000" y="6488668"/>
            <a:ext cx="1272480" cy="3847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900" b="1" dirty="0" smtClean="0"/>
              <a:t>AÑO 2022</a:t>
            </a:r>
            <a:endParaRPr lang="es-ES" sz="19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251520" y="1090479"/>
            <a:ext cx="8640960" cy="255454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LAS EMPRESAS CONTRATISTAS GENERALES QUE NO CALCULAN CAPACIDADES CONSTRUCTIVAS PROPIAS, TIENEN QUE IDENTIFICARSE ANTE LA DIRECCIÓN DE BALANCE CONSTRUCTIVO DEL MICONS Y PRESENTAR ACTAS DE CONCILIACIÓN CON LOS CONSTRUCTORES QUE LES FACILITARAN LAS CAPACIDADES CONSTRUCTIVAS ANTES DE PODER SER INTRODUCIDOS Y VISUALIZADOS EN AIBALAN POR LOS INVERSIONISTAS Y EXPLOTADORES.</a:t>
            </a:r>
            <a:endParaRPr lang="es-ES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51520" y="4005064"/>
            <a:ext cx="8640960" cy="19389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LOS PATROCINADORES Y ACOMPAÑANTES DE EMPRESAS EXTRANJERAS DEBEN ORIENTAR Y FACILITAR, QUE ESTAS REALICEN LAS COORDINACIONES CON AICROS Y ADQUIERAN LAS LICENCIAS Y LA CAPACITACIÓN CORRESPONDIENTE PARA CALCULAR EN AIBALAN  LAS CAPACIDADES CONSTRUCTIVAS QUE TENDRAN EN EL PAIS EN EL AÑO 2022.</a:t>
            </a:r>
            <a:endParaRPr lang="es-ES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28600" y="188640"/>
            <a:ext cx="8686800" cy="5997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BALANCE CONSTRUCTIVO 2022</a:t>
            </a:r>
            <a:endParaRPr kumimoji="0" lang="es-E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1058</Words>
  <Application>Microsoft Office PowerPoint</Application>
  <PresentationFormat>Presentación en pantalla (4:3)</PresentationFormat>
  <Paragraphs>89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MICONS DIRECCIÓN DE BALANCE CONSTRUCTIVO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MICONS DIRECCIÓN DE BALANCE CONSTRUCTIVO</dc:title>
  <dc:creator>Medina</dc:creator>
  <cp:lastModifiedBy>Medina</cp:lastModifiedBy>
  <cp:revision>45</cp:revision>
  <dcterms:created xsi:type="dcterms:W3CDTF">2018-01-10T12:51:27Z</dcterms:created>
  <dcterms:modified xsi:type="dcterms:W3CDTF">2021-01-27T11:55:02Z</dcterms:modified>
</cp:coreProperties>
</file>